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7"/>
  </p:notesMasterIdLst>
  <p:sldIdLst>
    <p:sldId id="336" r:id="rId2"/>
    <p:sldId id="405" r:id="rId3"/>
    <p:sldId id="422" r:id="rId4"/>
    <p:sldId id="308" r:id="rId5"/>
    <p:sldId id="416" r:id="rId6"/>
    <p:sldId id="408" r:id="rId7"/>
    <p:sldId id="409" r:id="rId8"/>
    <p:sldId id="411" r:id="rId9"/>
    <p:sldId id="410" r:id="rId10"/>
    <p:sldId id="426" r:id="rId11"/>
    <p:sldId id="427" r:id="rId12"/>
    <p:sldId id="423" r:id="rId13"/>
    <p:sldId id="425" r:id="rId14"/>
    <p:sldId id="413" r:id="rId15"/>
    <p:sldId id="428" r:id="rId16"/>
    <p:sldId id="412" r:id="rId17"/>
    <p:sldId id="429" r:id="rId18"/>
    <p:sldId id="417" r:id="rId19"/>
    <p:sldId id="418" r:id="rId20"/>
    <p:sldId id="420" r:id="rId21"/>
    <p:sldId id="424" r:id="rId22"/>
    <p:sldId id="407" r:id="rId23"/>
    <p:sldId id="400" r:id="rId24"/>
    <p:sldId id="414" r:id="rId25"/>
    <p:sldId id="332" r:id="rId26"/>
  </p:sldIdLst>
  <p:sldSz cx="13439775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423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lenik Agnieszka" initials="PA" lastIdx="1" clrIdx="0">
    <p:extLst>
      <p:ext uri="{19B8F6BF-5375-455C-9EA6-DF929625EA0E}">
        <p15:presenceInfo xmlns:p15="http://schemas.microsoft.com/office/powerpoint/2012/main" userId="S::Agnieszka.Palenik@mfipr.gov.pl::6a0c958d-6557-4bbd-8aa6-03360055b1e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A6D3FF"/>
    <a:srgbClr val="007033"/>
    <a:srgbClr val="93C67B"/>
    <a:srgbClr val="009242"/>
    <a:srgbClr val="BDBDE9"/>
    <a:srgbClr val="554B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8" autoAdjust="0"/>
    <p:restoredTop sz="86405" autoAdjust="0"/>
  </p:normalViewPr>
  <p:slideViewPr>
    <p:cSldViewPr showGuides="1">
      <p:cViewPr varScale="1">
        <p:scale>
          <a:sx n="65" d="100"/>
          <a:sy n="65" d="100"/>
        </p:scale>
        <p:origin x="206" y="38"/>
      </p:cViewPr>
      <p:guideLst>
        <p:guide orient="horz" pos="2381"/>
        <p:guide pos="4234"/>
      </p:guideLst>
    </p:cSldViewPr>
  </p:slideViewPr>
  <p:outlineViewPr>
    <p:cViewPr>
      <p:scale>
        <a:sx n="33" d="100"/>
        <a:sy n="33" d="100"/>
      </p:scale>
      <p:origin x="0" y="-2587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EEFF2B-0721-7148-92D1-1650B5B78E9F}" type="datetimeFigureOut">
              <a:rPr lang="pl-PL" smtClean="0"/>
              <a:t>2024-12-13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2B4DB-5212-AD42-B2C1-BD19AC94D45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9277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ymbol zastępczy obrazu slajdu 1">
            <a:extLst>
              <a:ext uri="{FF2B5EF4-FFF2-40B4-BE49-F238E27FC236}">
                <a16:creationId xmlns:a16="http://schemas.microsoft.com/office/drawing/2014/main" id="{BAEE2547-540A-1C34-FE42-74B7256CA39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Symbol zastępczy notatek 2">
            <a:extLst>
              <a:ext uri="{FF2B5EF4-FFF2-40B4-BE49-F238E27FC236}">
                <a16:creationId xmlns:a16="http://schemas.microsoft.com/office/drawing/2014/main" id="{DDF80B94-0AD1-674B-9CD7-B6303076AB0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 sz="1100"/>
          </a:p>
        </p:txBody>
      </p:sp>
      <p:sp>
        <p:nvSpPr>
          <p:cNvPr id="18436" name="Symbol zastępczy numeru slajdu 3">
            <a:extLst>
              <a:ext uri="{FF2B5EF4-FFF2-40B4-BE49-F238E27FC236}">
                <a16:creationId xmlns:a16="http://schemas.microsoft.com/office/drawing/2014/main" id="{B1643D38-FEB1-BF10-7F1F-D0C9BA7904A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B3A1AAAA-A27A-45D8-A6BC-60C8906F3B44}" type="slidenum">
              <a:rPr lang="pl-PL" altLang="pl-PL" smtClean="0"/>
              <a:pPr/>
              <a:t>1</a:t>
            </a:fld>
            <a:endParaRPr lang="pl-PL" alt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ymbol zastępczy obrazu slajdu 1">
            <a:extLst>
              <a:ext uri="{FF2B5EF4-FFF2-40B4-BE49-F238E27FC236}">
                <a16:creationId xmlns:a16="http://schemas.microsoft.com/office/drawing/2014/main" id="{1CE00E4B-06E8-CA22-6CA9-91412C38A70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Symbol zastępczy notatek 2">
            <a:extLst>
              <a:ext uri="{FF2B5EF4-FFF2-40B4-BE49-F238E27FC236}">
                <a16:creationId xmlns:a16="http://schemas.microsoft.com/office/drawing/2014/main" id="{1CC7A0D8-7360-61B8-B2E9-95D2A87906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/>
          </a:p>
        </p:txBody>
      </p:sp>
      <p:sp>
        <p:nvSpPr>
          <p:cNvPr id="30724" name="Symbol zastępczy numeru slajdu 3">
            <a:extLst>
              <a:ext uri="{FF2B5EF4-FFF2-40B4-BE49-F238E27FC236}">
                <a16:creationId xmlns:a16="http://schemas.microsoft.com/office/drawing/2014/main" id="{C1649422-4C98-AD8A-824F-08C7B1149C5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86AFC5C4-738C-4FDA-9624-25C3EAB4E1FA}" type="slidenum">
              <a:rPr lang="pl-PL" altLang="pl-PL" smtClean="0"/>
              <a:pPr/>
              <a:t>4</a:t>
            </a:fld>
            <a:endParaRPr lang="pl-PL" alt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ymbol zastępczy obrazu slajdu 1">
            <a:extLst>
              <a:ext uri="{FF2B5EF4-FFF2-40B4-BE49-F238E27FC236}">
                <a16:creationId xmlns:a16="http://schemas.microsoft.com/office/drawing/2014/main" id="{1CE00E4B-06E8-CA22-6CA9-91412C38A70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Symbol zastępczy notatek 2">
            <a:extLst>
              <a:ext uri="{FF2B5EF4-FFF2-40B4-BE49-F238E27FC236}">
                <a16:creationId xmlns:a16="http://schemas.microsoft.com/office/drawing/2014/main" id="{1CC7A0D8-7360-61B8-B2E9-95D2A87906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/>
          </a:p>
        </p:txBody>
      </p:sp>
      <p:sp>
        <p:nvSpPr>
          <p:cNvPr id="30724" name="Symbol zastępczy numeru slajdu 3">
            <a:extLst>
              <a:ext uri="{FF2B5EF4-FFF2-40B4-BE49-F238E27FC236}">
                <a16:creationId xmlns:a16="http://schemas.microsoft.com/office/drawing/2014/main" id="{C1649422-4C98-AD8A-824F-08C7B1149C5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86AFC5C4-738C-4FDA-9624-25C3EAB4E1FA}" type="slidenum">
              <a:rPr lang="pl-PL" altLang="pl-PL" smtClean="0"/>
              <a:pPr/>
              <a:t>5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1050154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ymbol zastępczy obrazu slajdu 1">
            <a:extLst>
              <a:ext uri="{FF2B5EF4-FFF2-40B4-BE49-F238E27FC236}">
                <a16:creationId xmlns:a16="http://schemas.microsoft.com/office/drawing/2014/main" id="{1CE00E4B-06E8-CA22-6CA9-91412C38A70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Symbol zastępczy notatek 2">
            <a:extLst>
              <a:ext uri="{FF2B5EF4-FFF2-40B4-BE49-F238E27FC236}">
                <a16:creationId xmlns:a16="http://schemas.microsoft.com/office/drawing/2014/main" id="{1CC7A0D8-7360-61B8-B2E9-95D2A87906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/>
          </a:p>
        </p:txBody>
      </p:sp>
      <p:sp>
        <p:nvSpPr>
          <p:cNvPr id="30724" name="Symbol zastępczy numeru slajdu 3">
            <a:extLst>
              <a:ext uri="{FF2B5EF4-FFF2-40B4-BE49-F238E27FC236}">
                <a16:creationId xmlns:a16="http://schemas.microsoft.com/office/drawing/2014/main" id="{C1649422-4C98-AD8A-824F-08C7B1149C5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86AFC5C4-738C-4FDA-9624-25C3EAB4E1FA}" type="slidenum">
              <a:rPr lang="pl-PL" altLang="pl-PL" smtClean="0"/>
              <a:pPr/>
              <a:t>12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6381579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ymbol zastępczy obrazu slajdu 1">
            <a:extLst>
              <a:ext uri="{FF2B5EF4-FFF2-40B4-BE49-F238E27FC236}">
                <a16:creationId xmlns:a16="http://schemas.microsoft.com/office/drawing/2014/main" id="{1CE00E4B-06E8-CA22-6CA9-91412C38A70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Symbol zastępczy notatek 2">
            <a:extLst>
              <a:ext uri="{FF2B5EF4-FFF2-40B4-BE49-F238E27FC236}">
                <a16:creationId xmlns:a16="http://schemas.microsoft.com/office/drawing/2014/main" id="{1CC7A0D8-7360-61B8-B2E9-95D2A87906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/>
          </a:p>
        </p:txBody>
      </p:sp>
      <p:sp>
        <p:nvSpPr>
          <p:cNvPr id="30724" name="Symbol zastępczy numeru slajdu 3">
            <a:extLst>
              <a:ext uri="{FF2B5EF4-FFF2-40B4-BE49-F238E27FC236}">
                <a16:creationId xmlns:a16="http://schemas.microsoft.com/office/drawing/2014/main" id="{C1649422-4C98-AD8A-824F-08C7B1149C5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86AFC5C4-738C-4FDA-9624-25C3EAB4E1FA}" type="slidenum">
              <a:rPr lang="pl-PL" altLang="pl-PL" smtClean="0"/>
              <a:pPr/>
              <a:t>21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6687994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ymbol zastępczy obrazu slajdu 1">
            <a:extLst>
              <a:ext uri="{FF2B5EF4-FFF2-40B4-BE49-F238E27FC236}">
                <a16:creationId xmlns:a16="http://schemas.microsoft.com/office/drawing/2014/main" id="{466BD8E8-B3B3-7AB7-A7D9-28512CC4733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Symbol zastępczy notatek 2">
            <a:extLst>
              <a:ext uri="{FF2B5EF4-FFF2-40B4-BE49-F238E27FC236}">
                <a16:creationId xmlns:a16="http://schemas.microsoft.com/office/drawing/2014/main" id="{4ECC5434-4ECC-331F-C4CA-9B68E47CD8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/>
          </a:p>
        </p:txBody>
      </p:sp>
      <p:sp>
        <p:nvSpPr>
          <p:cNvPr id="75780" name="Symbol zastępczy numeru slajdu 3">
            <a:extLst>
              <a:ext uri="{FF2B5EF4-FFF2-40B4-BE49-F238E27FC236}">
                <a16:creationId xmlns:a16="http://schemas.microsoft.com/office/drawing/2014/main" id="{092FFC74-E949-55C8-0CF9-F6786888A36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96D3F3AB-27F5-4E4A-B72A-414B2435B818}" type="slidenum">
              <a:rPr lang="pl-PL" altLang="pl-PL" smtClean="0"/>
              <a:pPr/>
              <a:t>25</a:t>
            </a:fld>
            <a:endParaRPr lang="pl-PL" alt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290469" y="1973819"/>
            <a:ext cx="10860206" cy="4326381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00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</a:extLst>
          </p:cNvPr>
          <p:cNvSpPr/>
          <p:nvPr userDrawn="1"/>
        </p:nvSpPr>
        <p:spPr>
          <a:xfrm>
            <a:off x="2" y="0"/>
            <a:ext cx="6267903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00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654" y="1973818"/>
            <a:ext cx="4976807" cy="72009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2B41AD81-079D-B212-C8B7-9A9D3BEE517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233" y="540402"/>
            <a:ext cx="1357577" cy="108000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A433181-6EED-44B3-4822-4AF9E6BA906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7008" y="540402"/>
            <a:ext cx="1357577" cy="1080000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276322E5-6025-7EA2-67FB-9F57E921005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2784" y="540402"/>
            <a:ext cx="1357577" cy="108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2069" y="3059114"/>
            <a:ext cx="9955708" cy="1107677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2083" y="4861794"/>
            <a:ext cx="9955610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886875" y="540402"/>
            <a:ext cx="2262432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2A3D249-6366-4532-95C2-9DDC07D17B44}" type="datetime1">
              <a:rPr lang="pl-PL" smtClean="0"/>
              <a:t>2024-12-13</a:t>
            </a:fld>
            <a:endParaRPr lang="pl-PL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557" y="6371047"/>
            <a:ext cx="2037946" cy="949192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1018" y="6371047"/>
            <a:ext cx="3310188" cy="949192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546" y="6370379"/>
            <a:ext cx="2815428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767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4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527" userDrawn="1">
          <p15:clr>
            <a:srgbClr val="FBAE40"/>
          </p15:clr>
        </p15:guide>
        <p15:guide id="24" pos="812" userDrawn="1">
          <p15:clr>
            <a:srgbClr val="FBAE40"/>
          </p15:clr>
        </p15:guide>
        <p15:guide id="25" pos="1097" userDrawn="1">
          <p15:clr>
            <a:srgbClr val="FBAE40"/>
          </p15:clr>
        </p15:guide>
        <p15:guide id="26" pos="1383" userDrawn="1">
          <p15:clr>
            <a:srgbClr val="FBAE40"/>
          </p15:clr>
        </p15:guide>
        <p15:guide id="27" pos="1668" userDrawn="1">
          <p15:clr>
            <a:srgbClr val="FBAE40"/>
          </p15:clr>
        </p15:guide>
        <p15:guide id="28" pos="1952" userDrawn="1">
          <p15:clr>
            <a:srgbClr val="FBAE40"/>
          </p15:clr>
        </p15:guide>
        <p15:guide id="29" pos="2237" userDrawn="1">
          <p15:clr>
            <a:srgbClr val="FBAE40"/>
          </p15:clr>
        </p15:guide>
        <p15:guide id="30" pos="2523" userDrawn="1">
          <p15:clr>
            <a:srgbClr val="FBAE40"/>
          </p15:clr>
        </p15:guide>
        <p15:guide id="31" pos="2808" userDrawn="1">
          <p15:clr>
            <a:srgbClr val="FBAE40"/>
          </p15:clr>
        </p15:guide>
        <p15:guide id="32" pos="3092" userDrawn="1">
          <p15:clr>
            <a:srgbClr val="FBAE40"/>
          </p15:clr>
        </p15:guide>
        <p15:guide id="33" pos="3378" userDrawn="1">
          <p15:clr>
            <a:srgbClr val="FBAE40"/>
          </p15:clr>
        </p15:guide>
        <p15:guide id="34" pos="3663" userDrawn="1">
          <p15:clr>
            <a:srgbClr val="FBAE40"/>
          </p15:clr>
        </p15:guide>
        <p15:guide id="35" pos="3948" userDrawn="1">
          <p15:clr>
            <a:srgbClr val="FBAE40"/>
          </p15:clr>
        </p15:guide>
        <p15:guide id="36" pos="4234" userDrawn="1">
          <p15:clr>
            <a:srgbClr val="FBAE40"/>
          </p15:clr>
        </p15:guide>
        <p15:guide id="37" pos="4518" userDrawn="1">
          <p15:clr>
            <a:srgbClr val="FBAE40"/>
          </p15:clr>
        </p15:guide>
        <p15:guide id="38" pos="4803" userDrawn="1">
          <p15:clr>
            <a:srgbClr val="FBAE40"/>
          </p15:clr>
        </p15:guide>
        <p15:guide id="39" pos="5088" userDrawn="1">
          <p15:clr>
            <a:srgbClr val="FBAE40"/>
          </p15:clr>
        </p15:guide>
        <p15:guide id="40" pos="5374" userDrawn="1">
          <p15:clr>
            <a:srgbClr val="FBAE40"/>
          </p15:clr>
        </p15:guide>
        <p15:guide id="41" pos="5658" userDrawn="1">
          <p15:clr>
            <a:srgbClr val="FBAE40"/>
          </p15:clr>
        </p15:guide>
        <p15:guide id="42" pos="5943" userDrawn="1">
          <p15:clr>
            <a:srgbClr val="FBAE40"/>
          </p15:clr>
        </p15:guide>
        <p15:guide id="43" pos="6229" userDrawn="1">
          <p15:clr>
            <a:srgbClr val="FBAE40"/>
          </p15:clr>
        </p15:guide>
        <p15:guide id="44" pos="6514" userDrawn="1">
          <p15:clr>
            <a:srgbClr val="FBAE40"/>
          </p15:clr>
        </p15:guide>
        <p15:guide id="45" pos="6798" userDrawn="1">
          <p15:clr>
            <a:srgbClr val="FBAE40"/>
          </p15:clr>
        </p15:guide>
        <p15:guide id="46" pos="7083" userDrawn="1">
          <p15:clr>
            <a:srgbClr val="FBAE40"/>
          </p15:clr>
        </p15:guide>
        <p15:guide id="47" pos="7369" userDrawn="1">
          <p15:clr>
            <a:srgbClr val="FBAE40"/>
          </p15:clr>
        </p15:guide>
        <p15:guide id="48" pos="7654" userDrawn="1">
          <p15:clr>
            <a:srgbClr val="FBAE40"/>
          </p15:clr>
        </p15:guide>
        <p15:guide id="49" pos="7939" userDrawn="1">
          <p15:clr>
            <a:srgbClr val="FBAE40"/>
          </p15:clr>
        </p15:guide>
        <p15:guide id="50" pos="8223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>
            <a:extLst>
              <a:ext uri="{FF2B5EF4-FFF2-40B4-BE49-F238E27FC236}">
                <a16:creationId xmlns:a16="http://schemas.microsoft.com/office/drawing/2014/main" id="{F8E39A3A-22D6-B8ED-2F58-16F69704FFAA}"/>
              </a:ext>
            </a:extLst>
          </p:cNvPr>
          <p:cNvSpPr/>
          <p:nvPr userDrawn="1"/>
        </p:nvSpPr>
        <p:spPr>
          <a:xfrm>
            <a:off x="3099031" y="4500563"/>
            <a:ext cx="10340745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00"/>
          </a:p>
        </p:txBody>
      </p:sp>
      <p:sp>
        <p:nvSpPr>
          <p:cNvPr id="11" name="Symbol zastępczy obrazu 10">
            <a:extLst>
              <a:ext uri="{FF2B5EF4-FFF2-40B4-BE49-F238E27FC236}">
                <a16:creationId xmlns:a16="http://schemas.microsoft.com/office/drawing/2014/main" id="{A760FD32-D539-3290-0E5F-1B5EF08EB2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89102" y="0"/>
            <a:ext cx="1086157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pic>
        <p:nvPicPr>
          <p:cNvPr id="7" name="Obraz 6" descr="Obraz zawierający tekst&#10;&#10;Opis wygenerowany automatycznie">
            <a:extLst>
              <a:ext uri="{FF2B5EF4-FFF2-40B4-BE49-F238E27FC236}">
                <a16:creationId xmlns:a16="http://schemas.microsoft.com/office/drawing/2014/main" id="{3B4B8A84-3D08-244B-BF5B-6E361D1A74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1027" y="4500563"/>
            <a:ext cx="4976807" cy="720090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C3C397EF-E780-3941-A190-8FF660EE9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2012" y="5593629"/>
            <a:ext cx="9502629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  <p:pic>
        <p:nvPicPr>
          <p:cNvPr id="8" name="Obraz 7" descr="znak Funduszy Europejskich">
            <a:extLst>
              <a:ext uri="{FF2B5EF4-FFF2-40B4-BE49-F238E27FC236}">
                <a16:creationId xmlns:a16="http://schemas.microsoft.com/office/drawing/2014/main" id="{BFD80FA4-66E0-3049-A92A-085F431CEB0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557" y="6371047"/>
            <a:ext cx="2037946" cy="949192"/>
          </a:xfrm>
          <a:prstGeom prst="rect">
            <a:avLst/>
          </a:prstGeom>
        </p:spPr>
      </p:pic>
      <p:pic>
        <p:nvPicPr>
          <p:cNvPr id="9" name="Obraz 8" descr="flaga Unii Europejskie z dopiskiem dofinansowane przez Unię Europejską">
            <a:extLst>
              <a:ext uri="{FF2B5EF4-FFF2-40B4-BE49-F238E27FC236}">
                <a16:creationId xmlns:a16="http://schemas.microsoft.com/office/drawing/2014/main" id="{695F0183-048A-AF46-A850-8C265BFACC2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1018" y="6371047"/>
            <a:ext cx="3310188" cy="949192"/>
          </a:xfrm>
          <a:prstGeom prst="rect">
            <a:avLst/>
          </a:prstGeom>
        </p:spPr>
      </p:pic>
      <p:pic>
        <p:nvPicPr>
          <p:cNvPr id="10" name="Obraz 9" descr="barwy RP">
            <a:extLst>
              <a:ext uri="{FF2B5EF4-FFF2-40B4-BE49-F238E27FC236}">
                <a16:creationId xmlns:a16="http://schemas.microsoft.com/office/drawing/2014/main" id="{875F5C9C-57CB-134D-A405-3BC05A23D85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546" y="6370379"/>
            <a:ext cx="2815428" cy="950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084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>
            <a:extLst>
              <a:ext uri="{FF2B5EF4-FFF2-40B4-BE49-F238E27FC236}">
                <a16:creationId xmlns:a16="http://schemas.microsoft.com/office/drawing/2014/main" id="{A63EBD56-4A88-4F5C-BEAF-A33740721C44}"/>
              </a:ext>
            </a:extLst>
          </p:cNvPr>
          <p:cNvSpPr/>
          <p:nvPr userDrawn="1"/>
        </p:nvSpPr>
        <p:spPr>
          <a:xfrm>
            <a:off x="1289102" y="1983573"/>
            <a:ext cx="10861573" cy="4316627"/>
          </a:xfrm>
          <a:prstGeom prst="rect">
            <a:avLst/>
          </a:prstGeom>
          <a:solidFill>
            <a:srgbClr val="A6D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00"/>
          </a:p>
        </p:txBody>
      </p:sp>
      <p:sp>
        <p:nvSpPr>
          <p:cNvPr id="11" name="Prostokąt 10">
            <a:extLst>
              <a:ext uri="{FF2B5EF4-FFF2-40B4-BE49-F238E27FC236}">
                <a16:creationId xmlns:a16="http://schemas.microsoft.com/office/drawing/2014/main" id="{48CDFE25-4437-7188-EA7B-7D9DAD5022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" y="0"/>
            <a:ext cx="6267903" cy="26939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00"/>
          </a:p>
        </p:txBody>
      </p:sp>
      <p:pic>
        <p:nvPicPr>
          <p:cNvPr id="13" name="Obraz 12" descr="Obraz zawierający tekst&#10;&#10;Opis wygenerowany automatycznie">
            <a:extLst>
              <a:ext uri="{FF2B5EF4-FFF2-40B4-BE49-F238E27FC236}">
                <a16:creationId xmlns:a16="http://schemas.microsoft.com/office/drawing/2014/main" id="{49D1ECBE-9DB2-9B2A-CE8F-84EF95EA4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102" y="1983572"/>
            <a:ext cx="4976807" cy="720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2069" y="3070227"/>
            <a:ext cx="9955708" cy="1087764"/>
          </a:xfrm>
        </p:spPr>
        <p:txBody>
          <a:bodyPr anchor="t" anchorCtr="0"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2083" y="4861794"/>
            <a:ext cx="9955610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886875" y="540402"/>
            <a:ext cx="2262432" cy="349114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68EEE8EE-D7CF-4F1D-849B-3E54D1DD80B0}" type="datetime1">
              <a:rPr lang="pl-PL" smtClean="0"/>
              <a:t>2024-12-13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500FFCFA-D3A4-40A4-E76C-99575547246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557" y="6371047"/>
            <a:ext cx="2037946" cy="949192"/>
          </a:xfrm>
          <a:prstGeom prst="rect">
            <a:avLst/>
          </a:prstGeom>
        </p:spPr>
      </p:pic>
      <p:pic>
        <p:nvPicPr>
          <p:cNvPr id="10" name="Obraz 9" descr="flaga Unii Europejskiej z dopiskiem dofinansowane przez Unię Europejską">
            <a:extLst>
              <a:ext uri="{FF2B5EF4-FFF2-40B4-BE49-F238E27FC236}">
                <a16:creationId xmlns:a16="http://schemas.microsoft.com/office/drawing/2014/main" id="{DC91A070-16DB-C0E1-0B7B-93924541A6E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1018" y="6371047"/>
            <a:ext cx="3310188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AB280FEF-799B-B9CA-10D2-815DA71DA238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546" y="6370379"/>
            <a:ext cx="2815428" cy="950531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039E0742-6ADE-F448-8437-7F591E1D07FA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526" y="1244366"/>
            <a:ext cx="478923" cy="38100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F60567DB-D582-D44E-A6AD-12B2B5F1FE7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140" y="545866"/>
            <a:ext cx="478923" cy="38100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39EEE39C-033E-F640-8C4C-E23D91BEA336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5324" y="1244366"/>
            <a:ext cx="478923" cy="381000"/>
          </a:xfrm>
          <a:prstGeom prst="rect">
            <a:avLst/>
          </a:prstGeom>
        </p:spPr>
      </p:pic>
      <p:pic>
        <p:nvPicPr>
          <p:cNvPr id="21" name="Obraz 20">
            <a:extLst>
              <a:ext uri="{FF2B5EF4-FFF2-40B4-BE49-F238E27FC236}">
                <a16:creationId xmlns:a16="http://schemas.microsoft.com/office/drawing/2014/main" id="{C169AC8E-96EA-1048-803E-97D6CEE5E102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159" y="538288"/>
            <a:ext cx="478923" cy="381000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D5D90F56-CFD2-1A40-B479-B556FC2D370D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178" y="545866"/>
            <a:ext cx="478923" cy="381000"/>
          </a:xfrm>
          <a:prstGeom prst="rect">
            <a:avLst/>
          </a:prstGeom>
        </p:spPr>
      </p:pic>
      <p:pic>
        <p:nvPicPr>
          <p:cNvPr id="25" name="Obraz 24">
            <a:extLst>
              <a:ext uri="{FF2B5EF4-FFF2-40B4-BE49-F238E27FC236}">
                <a16:creationId xmlns:a16="http://schemas.microsoft.com/office/drawing/2014/main" id="{48E96C1A-FA5C-A24F-9872-8608B9B3BC4F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5129" y="1254829"/>
            <a:ext cx="478923" cy="381000"/>
          </a:xfrm>
          <a:prstGeom prst="rect">
            <a:avLst/>
          </a:prstGeom>
        </p:spPr>
      </p:pic>
      <p:pic>
        <p:nvPicPr>
          <p:cNvPr id="27" name="Obraz 26">
            <a:extLst>
              <a:ext uri="{FF2B5EF4-FFF2-40B4-BE49-F238E27FC236}">
                <a16:creationId xmlns:a16="http://schemas.microsoft.com/office/drawing/2014/main" id="{28B2440F-CBE5-784D-ADC8-E797F64F472B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8042" y="543567"/>
            <a:ext cx="478923" cy="381000"/>
          </a:xfrm>
          <a:prstGeom prst="rect">
            <a:avLst/>
          </a:prstGeom>
        </p:spPr>
      </p:pic>
      <p:pic>
        <p:nvPicPr>
          <p:cNvPr id="29" name="Obraz 28">
            <a:extLst>
              <a:ext uri="{FF2B5EF4-FFF2-40B4-BE49-F238E27FC236}">
                <a16:creationId xmlns:a16="http://schemas.microsoft.com/office/drawing/2014/main" id="{1C717A0E-10D0-FA43-BF65-49909BDCEAFA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6087" y="535269"/>
            <a:ext cx="478923" cy="381000"/>
          </a:xfrm>
          <a:prstGeom prst="rect">
            <a:avLst/>
          </a:prstGeom>
        </p:spPr>
      </p:pic>
      <p:pic>
        <p:nvPicPr>
          <p:cNvPr id="31" name="Obraz 30">
            <a:extLst>
              <a:ext uri="{FF2B5EF4-FFF2-40B4-BE49-F238E27FC236}">
                <a16:creationId xmlns:a16="http://schemas.microsoft.com/office/drawing/2014/main" id="{A2891D6F-956C-9342-B2BB-C701A5BC515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998" y="531095"/>
            <a:ext cx="478923" cy="381000"/>
          </a:xfrm>
          <a:prstGeom prst="rect">
            <a:avLst/>
          </a:prstGeom>
        </p:spPr>
      </p:pic>
      <p:pic>
        <p:nvPicPr>
          <p:cNvPr id="33" name="Obraz 32">
            <a:extLst>
              <a:ext uri="{FF2B5EF4-FFF2-40B4-BE49-F238E27FC236}">
                <a16:creationId xmlns:a16="http://schemas.microsoft.com/office/drawing/2014/main" id="{7DE0C268-A93E-1C47-9AA3-10F1F10D0971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301" y="1251987"/>
            <a:ext cx="478923" cy="381000"/>
          </a:xfrm>
          <a:prstGeom prst="rect">
            <a:avLst/>
          </a:prstGeom>
        </p:spPr>
      </p:pic>
      <p:pic>
        <p:nvPicPr>
          <p:cNvPr id="35" name="Obraz 34">
            <a:extLst>
              <a:ext uri="{FF2B5EF4-FFF2-40B4-BE49-F238E27FC236}">
                <a16:creationId xmlns:a16="http://schemas.microsoft.com/office/drawing/2014/main" id="{45508241-FE91-D847-8686-4F72BD314220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1942" y="1250549"/>
            <a:ext cx="478923" cy="381000"/>
          </a:xfrm>
          <a:prstGeom prst="rect">
            <a:avLst/>
          </a:prstGeom>
        </p:spPr>
      </p:pic>
      <p:pic>
        <p:nvPicPr>
          <p:cNvPr id="37" name="Obraz 36">
            <a:extLst>
              <a:ext uri="{FF2B5EF4-FFF2-40B4-BE49-F238E27FC236}">
                <a16:creationId xmlns:a16="http://schemas.microsoft.com/office/drawing/2014/main" id="{EB9A3203-260A-FA4A-9526-A6276A5756DA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hqprint"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8042" y="1250549"/>
            <a:ext cx="478923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026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4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527" userDrawn="1">
          <p15:clr>
            <a:srgbClr val="FBAE40"/>
          </p15:clr>
        </p15:guide>
        <p15:guide id="24" pos="812" userDrawn="1">
          <p15:clr>
            <a:srgbClr val="FBAE40"/>
          </p15:clr>
        </p15:guide>
        <p15:guide id="25" pos="1097" userDrawn="1">
          <p15:clr>
            <a:srgbClr val="FBAE40"/>
          </p15:clr>
        </p15:guide>
        <p15:guide id="26" pos="1383" userDrawn="1">
          <p15:clr>
            <a:srgbClr val="FBAE40"/>
          </p15:clr>
        </p15:guide>
        <p15:guide id="27" pos="1668" userDrawn="1">
          <p15:clr>
            <a:srgbClr val="FBAE40"/>
          </p15:clr>
        </p15:guide>
        <p15:guide id="28" pos="1952" userDrawn="1">
          <p15:clr>
            <a:srgbClr val="FBAE40"/>
          </p15:clr>
        </p15:guide>
        <p15:guide id="29" pos="2237" userDrawn="1">
          <p15:clr>
            <a:srgbClr val="FBAE40"/>
          </p15:clr>
        </p15:guide>
        <p15:guide id="30" pos="2523" userDrawn="1">
          <p15:clr>
            <a:srgbClr val="FBAE40"/>
          </p15:clr>
        </p15:guide>
        <p15:guide id="31" pos="2808" userDrawn="1">
          <p15:clr>
            <a:srgbClr val="FBAE40"/>
          </p15:clr>
        </p15:guide>
        <p15:guide id="32" pos="3092" userDrawn="1">
          <p15:clr>
            <a:srgbClr val="FBAE40"/>
          </p15:clr>
        </p15:guide>
        <p15:guide id="33" pos="3378" userDrawn="1">
          <p15:clr>
            <a:srgbClr val="FBAE40"/>
          </p15:clr>
        </p15:guide>
        <p15:guide id="34" pos="3663" userDrawn="1">
          <p15:clr>
            <a:srgbClr val="FBAE40"/>
          </p15:clr>
        </p15:guide>
        <p15:guide id="35" pos="3948" userDrawn="1">
          <p15:clr>
            <a:srgbClr val="FBAE40"/>
          </p15:clr>
        </p15:guide>
        <p15:guide id="36" pos="4234" userDrawn="1">
          <p15:clr>
            <a:srgbClr val="FBAE40"/>
          </p15:clr>
        </p15:guide>
        <p15:guide id="37" pos="4518" userDrawn="1">
          <p15:clr>
            <a:srgbClr val="FBAE40"/>
          </p15:clr>
        </p15:guide>
        <p15:guide id="38" pos="4803" userDrawn="1">
          <p15:clr>
            <a:srgbClr val="FBAE40"/>
          </p15:clr>
        </p15:guide>
        <p15:guide id="39" pos="5088" userDrawn="1">
          <p15:clr>
            <a:srgbClr val="FBAE40"/>
          </p15:clr>
        </p15:guide>
        <p15:guide id="40" pos="5374" userDrawn="1">
          <p15:clr>
            <a:srgbClr val="FBAE40"/>
          </p15:clr>
        </p15:guide>
        <p15:guide id="41" pos="5658" userDrawn="1">
          <p15:clr>
            <a:srgbClr val="FBAE40"/>
          </p15:clr>
        </p15:guide>
        <p15:guide id="42" pos="5943" userDrawn="1">
          <p15:clr>
            <a:srgbClr val="FBAE40"/>
          </p15:clr>
        </p15:guide>
        <p15:guide id="43" pos="6229" userDrawn="1">
          <p15:clr>
            <a:srgbClr val="FBAE40"/>
          </p15:clr>
        </p15:guide>
        <p15:guide id="44" pos="6514" userDrawn="1">
          <p15:clr>
            <a:srgbClr val="FBAE40"/>
          </p15:clr>
        </p15:guide>
        <p15:guide id="45" pos="6798" userDrawn="1">
          <p15:clr>
            <a:srgbClr val="FBAE40"/>
          </p15:clr>
        </p15:guide>
        <p15:guide id="46" pos="7083" userDrawn="1">
          <p15:clr>
            <a:srgbClr val="FBAE40"/>
          </p15:clr>
        </p15:guide>
        <p15:guide id="47" pos="7369" userDrawn="1">
          <p15:clr>
            <a:srgbClr val="FBAE40"/>
          </p15:clr>
        </p15:guide>
        <p15:guide id="48" pos="7654" userDrawn="1">
          <p15:clr>
            <a:srgbClr val="FBAE40"/>
          </p15:clr>
        </p15:guide>
        <p15:guide id="49" pos="7939" userDrawn="1">
          <p15:clr>
            <a:srgbClr val="FBAE40"/>
          </p15:clr>
        </p15:guide>
        <p15:guide id="50" pos="8223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ymbol zastępczy obrazu 16">
            <a:extLst>
              <a:ext uri="{FF2B5EF4-FFF2-40B4-BE49-F238E27FC236}">
                <a16:creationId xmlns:a16="http://schemas.microsoft.com/office/drawing/2014/main" id="{69383BDA-94B1-6FB6-27E3-0CC3DEDF5A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0"/>
            <a:ext cx="8528819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 dirty="0"/>
              <a:t>Kliknij ikonę, aby dodać obraz</a:t>
            </a: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38965D1A-9BC8-2AB7-6B73-C2BBDA5D66AA}"/>
              </a:ext>
            </a:extLst>
          </p:cNvPr>
          <p:cNvSpPr/>
          <p:nvPr userDrawn="1"/>
        </p:nvSpPr>
        <p:spPr>
          <a:xfrm>
            <a:off x="3552011" y="4500563"/>
            <a:ext cx="8598663" cy="179963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88270" y="5579563"/>
            <a:ext cx="7709423" cy="648546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888242" y="539751"/>
            <a:ext cx="2262432" cy="366725"/>
          </a:xfrm>
          <a:prstGeom prst="rect">
            <a:avLst/>
          </a:prstGeom>
        </p:spPr>
        <p:txBody>
          <a:bodyPr lIns="0" tIns="0" rIns="0" bIns="0"/>
          <a:lstStyle>
            <a:lvl1pPr algn="r">
              <a:lnSpc>
                <a:spcPts val="1800"/>
              </a:lnSpc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D857886D-A165-4D54-8DB0-CE6586ECA8EC}" type="datetime1">
              <a:rPr lang="pl-PL" smtClean="0"/>
              <a:t>2024-12-13</a:t>
            </a:fld>
            <a:endParaRPr lang="pl-PL" dirty="0"/>
          </a:p>
        </p:txBody>
      </p:sp>
      <p:pic>
        <p:nvPicPr>
          <p:cNvPr id="8" name="Obraz 7" descr="logo Funduszy Europejskich">
            <a:extLst>
              <a:ext uri="{FF2B5EF4-FFF2-40B4-BE49-F238E27FC236}">
                <a16:creationId xmlns:a16="http://schemas.microsoft.com/office/drawing/2014/main" id="{70B23A41-17AB-76D8-3EFE-38FC22C5B56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557" y="6371047"/>
            <a:ext cx="2037946" cy="949192"/>
          </a:xfrm>
          <a:prstGeom prst="rect">
            <a:avLst/>
          </a:prstGeom>
        </p:spPr>
      </p:pic>
      <p:pic>
        <p:nvPicPr>
          <p:cNvPr id="10" name="Obraz 9" descr="flaga Unii Europejskie z dopiskiem dofinansowane przez Unię Europejską">
            <a:extLst>
              <a:ext uri="{FF2B5EF4-FFF2-40B4-BE49-F238E27FC236}">
                <a16:creationId xmlns:a16="http://schemas.microsoft.com/office/drawing/2014/main" id="{E8AB2AB5-3131-C310-7606-68997985114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1018" y="6371047"/>
            <a:ext cx="3310188" cy="949192"/>
          </a:xfrm>
          <a:prstGeom prst="rect">
            <a:avLst/>
          </a:prstGeom>
        </p:spPr>
      </p:pic>
      <p:pic>
        <p:nvPicPr>
          <p:cNvPr id="12" name="Obraz 11" descr="barwy RP">
            <a:extLst>
              <a:ext uri="{FF2B5EF4-FFF2-40B4-BE49-F238E27FC236}">
                <a16:creationId xmlns:a16="http://schemas.microsoft.com/office/drawing/2014/main" id="{7C93677B-A16E-82CA-7FC4-B6B51516070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546" y="6370379"/>
            <a:ext cx="2815428" cy="950531"/>
          </a:xfrm>
          <a:prstGeom prst="rect">
            <a:avLst/>
          </a:prstGeom>
        </p:spPr>
      </p:pic>
      <p:pic>
        <p:nvPicPr>
          <p:cNvPr id="18" name="Obraz 17" descr="Obraz zawierający tekst&#10;&#10;Opis wygenerowany automatycznie">
            <a:extLst>
              <a:ext uri="{FF2B5EF4-FFF2-40B4-BE49-F238E27FC236}">
                <a16:creationId xmlns:a16="http://schemas.microsoft.com/office/drawing/2014/main" id="{EB4DB370-BCB9-D1E9-5613-5A9DCA5F311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2012" y="4500563"/>
            <a:ext cx="4976807" cy="72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35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41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527" userDrawn="1">
          <p15:clr>
            <a:srgbClr val="FBAE40"/>
          </p15:clr>
        </p15:guide>
        <p15:guide id="24" pos="812" userDrawn="1">
          <p15:clr>
            <a:srgbClr val="FBAE40"/>
          </p15:clr>
        </p15:guide>
        <p15:guide id="25" pos="1097" userDrawn="1">
          <p15:clr>
            <a:srgbClr val="FBAE40"/>
          </p15:clr>
        </p15:guide>
        <p15:guide id="26" pos="1383" userDrawn="1">
          <p15:clr>
            <a:srgbClr val="FBAE40"/>
          </p15:clr>
        </p15:guide>
        <p15:guide id="27" pos="1668" userDrawn="1">
          <p15:clr>
            <a:srgbClr val="FBAE40"/>
          </p15:clr>
        </p15:guide>
        <p15:guide id="28" pos="1952" userDrawn="1">
          <p15:clr>
            <a:srgbClr val="FBAE40"/>
          </p15:clr>
        </p15:guide>
        <p15:guide id="29" pos="2237" userDrawn="1">
          <p15:clr>
            <a:srgbClr val="FBAE40"/>
          </p15:clr>
        </p15:guide>
        <p15:guide id="30" pos="2523" userDrawn="1">
          <p15:clr>
            <a:srgbClr val="FBAE40"/>
          </p15:clr>
        </p15:guide>
        <p15:guide id="31" pos="2808" userDrawn="1">
          <p15:clr>
            <a:srgbClr val="FBAE40"/>
          </p15:clr>
        </p15:guide>
        <p15:guide id="32" pos="3092" userDrawn="1">
          <p15:clr>
            <a:srgbClr val="FBAE40"/>
          </p15:clr>
        </p15:guide>
        <p15:guide id="33" pos="3378" userDrawn="1">
          <p15:clr>
            <a:srgbClr val="FBAE40"/>
          </p15:clr>
        </p15:guide>
        <p15:guide id="34" pos="3663" userDrawn="1">
          <p15:clr>
            <a:srgbClr val="FBAE40"/>
          </p15:clr>
        </p15:guide>
        <p15:guide id="35" pos="3948" userDrawn="1">
          <p15:clr>
            <a:srgbClr val="FBAE40"/>
          </p15:clr>
        </p15:guide>
        <p15:guide id="36" pos="4234" userDrawn="1">
          <p15:clr>
            <a:srgbClr val="FBAE40"/>
          </p15:clr>
        </p15:guide>
        <p15:guide id="37" pos="4518" userDrawn="1">
          <p15:clr>
            <a:srgbClr val="FBAE40"/>
          </p15:clr>
        </p15:guide>
        <p15:guide id="38" pos="4803" userDrawn="1">
          <p15:clr>
            <a:srgbClr val="FBAE40"/>
          </p15:clr>
        </p15:guide>
        <p15:guide id="39" pos="5088" userDrawn="1">
          <p15:clr>
            <a:srgbClr val="FBAE40"/>
          </p15:clr>
        </p15:guide>
        <p15:guide id="40" pos="5374" userDrawn="1">
          <p15:clr>
            <a:srgbClr val="FBAE40"/>
          </p15:clr>
        </p15:guide>
        <p15:guide id="41" pos="5658" userDrawn="1">
          <p15:clr>
            <a:srgbClr val="FBAE40"/>
          </p15:clr>
        </p15:guide>
        <p15:guide id="42" pos="5943" userDrawn="1">
          <p15:clr>
            <a:srgbClr val="FBAE40"/>
          </p15:clr>
        </p15:guide>
        <p15:guide id="43" pos="6229" userDrawn="1">
          <p15:clr>
            <a:srgbClr val="FBAE40"/>
          </p15:clr>
        </p15:guide>
        <p15:guide id="44" pos="6514" userDrawn="1">
          <p15:clr>
            <a:srgbClr val="FBAE40"/>
          </p15:clr>
        </p15:guide>
        <p15:guide id="45" pos="6798" userDrawn="1">
          <p15:clr>
            <a:srgbClr val="FBAE40"/>
          </p15:clr>
        </p15:guide>
        <p15:guide id="46" pos="7083" userDrawn="1">
          <p15:clr>
            <a:srgbClr val="FBAE40"/>
          </p15:clr>
        </p15:guide>
        <p15:guide id="47" pos="7369" userDrawn="1">
          <p15:clr>
            <a:srgbClr val="FBAE40"/>
          </p15:clr>
        </p15:guide>
        <p15:guide id="48" pos="7654" userDrawn="1">
          <p15:clr>
            <a:srgbClr val="FBAE40"/>
          </p15:clr>
        </p15:guide>
        <p15:guide id="49" pos="7939" userDrawn="1">
          <p15:clr>
            <a:srgbClr val="FBAE40"/>
          </p15:clr>
        </p15:guide>
        <p15:guide id="50" pos="822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kąt 9">
            <a:extLst>
              <a:ext uri="{FF2B5EF4-FFF2-40B4-BE49-F238E27FC236}">
                <a16:creationId xmlns:a16="http://schemas.microsoft.com/office/drawing/2014/main" id="{0D1F565A-4734-6B49-4F72-233C397DE031}"/>
              </a:ext>
            </a:extLst>
          </p:cNvPr>
          <p:cNvSpPr/>
          <p:nvPr userDrawn="1"/>
        </p:nvSpPr>
        <p:spPr>
          <a:xfrm>
            <a:off x="3552011" y="4500563"/>
            <a:ext cx="9045658" cy="21595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00"/>
          </a:p>
        </p:txBody>
      </p:sp>
      <p:sp>
        <p:nvSpPr>
          <p:cNvPr id="9" name="Symbol zastępczy obrazu 8">
            <a:extLst>
              <a:ext uri="{FF2B5EF4-FFF2-40B4-BE49-F238E27FC236}">
                <a16:creationId xmlns:a16="http://schemas.microsoft.com/office/drawing/2014/main" id="{12E8330A-FFD8-2BBA-E745-7200C0738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42107" y="0"/>
            <a:ext cx="85926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BF7E1EF-0AB1-F3B1-F5CD-6A2AA3056193}"/>
              </a:ext>
            </a:extLst>
          </p:cNvPr>
          <p:cNvSpPr/>
          <p:nvPr userDrawn="1"/>
        </p:nvSpPr>
        <p:spPr>
          <a:xfrm>
            <a:off x="4908961" y="4500563"/>
            <a:ext cx="4525820" cy="359395"/>
          </a:xfrm>
          <a:prstGeom prst="rect">
            <a:avLst/>
          </a:prstGeom>
          <a:solidFill>
            <a:srgbClr val="005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0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03E2C530-5988-0861-50D8-1C7FE1662A60}"/>
              </a:ext>
            </a:extLst>
          </p:cNvPr>
          <p:cNvSpPr/>
          <p:nvPr userDrawn="1"/>
        </p:nvSpPr>
        <p:spPr>
          <a:xfrm>
            <a:off x="3552013" y="4500562"/>
            <a:ext cx="1356948" cy="358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04993" y="5195720"/>
            <a:ext cx="8145682" cy="1320421"/>
          </a:xfrm>
        </p:spPr>
        <p:txBody>
          <a:bodyPr anchor="t" anchorCtr="0"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01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43" userDrawn="1">
          <p15:clr>
            <a:srgbClr val="FBAE40"/>
          </p15:clr>
        </p15:guide>
        <p15:guide id="2" orient="horz" pos="113" userDrawn="1">
          <p15:clr>
            <a:srgbClr val="FBAE40"/>
          </p15:clr>
        </p15:guide>
        <p15:guide id="3" orient="horz" pos="2381" userDrawn="1">
          <p15:clr>
            <a:srgbClr val="FBAE40"/>
          </p15:clr>
        </p15:guide>
        <p15:guide id="4" orient="horz" pos="340" userDrawn="1">
          <p15:clr>
            <a:srgbClr val="FBAE40"/>
          </p15:clr>
        </p15:guide>
        <p15:guide id="5" orient="horz" pos="567" userDrawn="1">
          <p15:clr>
            <a:srgbClr val="FBAE40"/>
          </p15:clr>
        </p15:guide>
        <p15:guide id="6" orient="horz" pos="794" userDrawn="1">
          <p15:clr>
            <a:srgbClr val="FBAE40"/>
          </p15:clr>
        </p15:guide>
        <p15:guide id="7" orient="horz" pos="1020" userDrawn="1">
          <p15:clr>
            <a:srgbClr val="FBAE40"/>
          </p15:clr>
        </p15:guide>
        <p15:guide id="8" orient="horz" pos="1247" userDrawn="1">
          <p15:clr>
            <a:srgbClr val="FBAE40"/>
          </p15:clr>
        </p15:guide>
        <p15:guide id="9" orient="horz" pos="1474" userDrawn="1">
          <p15:clr>
            <a:srgbClr val="FBAE40"/>
          </p15:clr>
        </p15:guide>
        <p15:guide id="10" orient="horz" pos="1701" userDrawn="1">
          <p15:clr>
            <a:srgbClr val="FBAE40"/>
          </p15:clr>
        </p15:guide>
        <p15:guide id="11" orient="horz" pos="1927" userDrawn="1">
          <p15:clr>
            <a:srgbClr val="FBAE40"/>
          </p15:clr>
        </p15:guide>
        <p15:guide id="12" orient="horz" pos="2154" userDrawn="1">
          <p15:clr>
            <a:srgbClr val="FBAE40"/>
          </p15:clr>
        </p15:guide>
        <p15:guide id="13" orient="horz" pos="2608" userDrawn="1">
          <p15:clr>
            <a:srgbClr val="FBAE40"/>
          </p15:clr>
        </p15:guide>
        <p15:guide id="14" orient="horz" pos="2835" userDrawn="1">
          <p15:clr>
            <a:srgbClr val="FBAE40"/>
          </p15:clr>
        </p15:guide>
        <p15:guide id="15" orient="horz" pos="3061" userDrawn="1">
          <p15:clr>
            <a:srgbClr val="FBAE40"/>
          </p15:clr>
        </p15:guide>
        <p15:guide id="16" orient="horz" pos="3288" userDrawn="1">
          <p15:clr>
            <a:srgbClr val="FBAE40"/>
          </p15:clr>
        </p15:guide>
        <p15:guide id="17" orient="horz" pos="3515" userDrawn="1">
          <p15:clr>
            <a:srgbClr val="FBAE40"/>
          </p15:clr>
        </p15:guide>
        <p15:guide id="18" orient="horz" pos="3742" userDrawn="1">
          <p15:clr>
            <a:srgbClr val="FBAE40"/>
          </p15:clr>
        </p15:guide>
        <p15:guide id="19" orient="horz" pos="3968" userDrawn="1">
          <p15:clr>
            <a:srgbClr val="FBAE40"/>
          </p15:clr>
        </p15:guide>
        <p15:guide id="20" orient="horz" pos="4195" userDrawn="1">
          <p15:clr>
            <a:srgbClr val="FBAE40"/>
          </p15:clr>
        </p15:guide>
        <p15:guide id="21" orient="horz" pos="4422" userDrawn="1">
          <p15:clr>
            <a:srgbClr val="FBAE40"/>
          </p15:clr>
        </p15:guide>
        <p15:guide id="22" orient="horz" pos="4649" userDrawn="1">
          <p15:clr>
            <a:srgbClr val="FBAE40"/>
          </p15:clr>
        </p15:guide>
        <p15:guide id="23" pos="527" userDrawn="1">
          <p15:clr>
            <a:srgbClr val="FBAE40"/>
          </p15:clr>
        </p15:guide>
        <p15:guide id="24" pos="812" userDrawn="1">
          <p15:clr>
            <a:srgbClr val="FBAE40"/>
          </p15:clr>
        </p15:guide>
        <p15:guide id="25" pos="1097" userDrawn="1">
          <p15:clr>
            <a:srgbClr val="FBAE40"/>
          </p15:clr>
        </p15:guide>
        <p15:guide id="26" pos="1383" userDrawn="1">
          <p15:clr>
            <a:srgbClr val="FBAE40"/>
          </p15:clr>
        </p15:guide>
        <p15:guide id="27" pos="1668" userDrawn="1">
          <p15:clr>
            <a:srgbClr val="FBAE40"/>
          </p15:clr>
        </p15:guide>
        <p15:guide id="28" pos="1952" userDrawn="1">
          <p15:clr>
            <a:srgbClr val="FBAE40"/>
          </p15:clr>
        </p15:guide>
        <p15:guide id="29" pos="2237" userDrawn="1">
          <p15:clr>
            <a:srgbClr val="FBAE40"/>
          </p15:clr>
        </p15:guide>
        <p15:guide id="30" pos="2523" userDrawn="1">
          <p15:clr>
            <a:srgbClr val="FBAE40"/>
          </p15:clr>
        </p15:guide>
        <p15:guide id="31" pos="2808" userDrawn="1">
          <p15:clr>
            <a:srgbClr val="FBAE40"/>
          </p15:clr>
        </p15:guide>
        <p15:guide id="32" pos="3092" userDrawn="1">
          <p15:clr>
            <a:srgbClr val="FBAE40"/>
          </p15:clr>
        </p15:guide>
        <p15:guide id="33" pos="3378" userDrawn="1">
          <p15:clr>
            <a:srgbClr val="FBAE40"/>
          </p15:clr>
        </p15:guide>
        <p15:guide id="34" pos="3663" userDrawn="1">
          <p15:clr>
            <a:srgbClr val="FBAE40"/>
          </p15:clr>
        </p15:guide>
        <p15:guide id="35" pos="3948" userDrawn="1">
          <p15:clr>
            <a:srgbClr val="FBAE40"/>
          </p15:clr>
        </p15:guide>
        <p15:guide id="36" pos="4234" userDrawn="1">
          <p15:clr>
            <a:srgbClr val="FBAE40"/>
          </p15:clr>
        </p15:guide>
        <p15:guide id="37" pos="4518" userDrawn="1">
          <p15:clr>
            <a:srgbClr val="FBAE40"/>
          </p15:clr>
        </p15:guide>
        <p15:guide id="38" pos="4803" userDrawn="1">
          <p15:clr>
            <a:srgbClr val="FBAE40"/>
          </p15:clr>
        </p15:guide>
        <p15:guide id="39" pos="5088" userDrawn="1">
          <p15:clr>
            <a:srgbClr val="FBAE40"/>
          </p15:clr>
        </p15:guide>
        <p15:guide id="40" pos="5374" userDrawn="1">
          <p15:clr>
            <a:srgbClr val="FBAE40"/>
          </p15:clr>
        </p15:guide>
        <p15:guide id="41" pos="5658" userDrawn="1">
          <p15:clr>
            <a:srgbClr val="FBAE40"/>
          </p15:clr>
        </p15:guide>
        <p15:guide id="42" pos="5943" userDrawn="1">
          <p15:clr>
            <a:srgbClr val="FBAE40"/>
          </p15:clr>
        </p15:guide>
        <p15:guide id="43" pos="6229" userDrawn="1">
          <p15:clr>
            <a:srgbClr val="FBAE40"/>
          </p15:clr>
        </p15:guide>
        <p15:guide id="44" pos="6514" userDrawn="1">
          <p15:clr>
            <a:srgbClr val="FBAE40"/>
          </p15:clr>
        </p15:guide>
        <p15:guide id="45" pos="6798" userDrawn="1">
          <p15:clr>
            <a:srgbClr val="FBAE40"/>
          </p15:clr>
        </p15:guide>
        <p15:guide id="46" pos="7083" userDrawn="1">
          <p15:clr>
            <a:srgbClr val="FBAE40"/>
          </p15:clr>
        </p15:guide>
        <p15:guide id="47" pos="7369" userDrawn="1">
          <p15:clr>
            <a:srgbClr val="FBAE40"/>
          </p15:clr>
        </p15:guide>
        <p15:guide id="48" pos="7654" userDrawn="1">
          <p15:clr>
            <a:srgbClr val="FBAE40"/>
          </p15:clr>
        </p15:guide>
        <p15:guide id="49" pos="7939" userDrawn="1">
          <p15:clr>
            <a:srgbClr val="FBAE40"/>
          </p15:clr>
        </p15:guide>
        <p15:guide id="50" pos="8223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5" name="Symbol zastępczy numeru slajdu 4" hidden="1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1B42B789-C1F5-DC16-C5E4-9024154D6E08}"/>
              </a:ext>
            </a:extLst>
          </p:cNvPr>
          <p:cNvSpPr/>
          <p:nvPr userDrawn="1"/>
        </p:nvSpPr>
        <p:spPr>
          <a:xfrm>
            <a:off x="2646049" y="-1"/>
            <a:ext cx="9502629" cy="179388"/>
          </a:xfrm>
          <a:prstGeom prst="rect">
            <a:avLst/>
          </a:prstGeom>
          <a:solidFill>
            <a:srgbClr val="007033"/>
          </a:solidFill>
          <a:ln>
            <a:solidFill>
              <a:srgbClr val="0070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9DFD7AA6-312F-4D41-9EDC-04F082B27674}"/>
              </a:ext>
            </a:extLst>
          </p:cNvPr>
          <p:cNvSpPr/>
          <p:nvPr userDrawn="1"/>
        </p:nvSpPr>
        <p:spPr>
          <a:xfrm>
            <a:off x="10791730" y="7380289"/>
            <a:ext cx="1356948" cy="179387"/>
          </a:xfrm>
          <a:prstGeom prst="rect">
            <a:avLst/>
          </a:prstGeom>
          <a:solidFill>
            <a:srgbClr val="93C67B"/>
          </a:solidFill>
          <a:ln>
            <a:solidFill>
              <a:srgbClr val="BDBD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8F275C4F-DD33-C1BA-41E1-17E6DFF9FD13}"/>
              </a:ext>
            </a:extLst>
          </p:cNvPr>
          <p:cNvSpPr/>
          <p:nvPr userDrawn="1"/>
        </p:nvSpPr>
        <p:spPr>
          <a:xfrm>
            <a:off x="1289102" y="0"/>
            <a:ext cx="1354805" cy="17938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0527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9580" y="1979837"/>
            <a:ext cx="5204044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6150" y="1979613"/>
            <a:ext cx="5204044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400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9887" y="899837"/>
            <a:ext cx="5430307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19887" y="1979837"/>
            <a:ext cx="5430787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141AAA0E-45E9-08FB-9373-71A084B888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Symbol zastępczy obrazu 6">
            <a:extLst>
              <a:ext uri="{FF2B5EF4-FFF2-40B4-BE49-F238E27FC236}">
                <a16:creationId xmlns:a16="http://schemas.microsoft.com/office/drawing/2014/main" id="{E681B9F9-7BA5-2D43-A1BD-8AF5D02506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6267904" cy="5759726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r>
              <a:rPr lang="pl-PL"/>
              <a:t>Kliknij ikonę, aby dodać obraz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98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6BE561E-99B3-4335-3AEE-43699306B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630E28BA-19A4-6182-CE10-65107EDF6B75}"/>
              </a:ext>
            </a:extLst>
          </p:cNvPr>
          <p:cNvSpPr/>
          <p:nvPr userDrawn="1"/>
        </p:nvSpPr>
        <p:spPr>
          <a:xfrm>
            <a:off x="10792165" y="7380288"/>
            <a:ext cx="1358509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00"/>
          </a:p>
        </p:txBody>
      </p:sp>
    </p:spTree>
    <p:extLst>
      <p:ext uri="{BB962C8B-B14F-4D97-AF65-F5344CB8AC3E}">
        <p14:creationId xmlns:p14="http://schemas.microsoft.com/office/powerpoint/2010/main" val="316999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9580" y="1979837"/>
            <a:ext cx="5204044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6150" y="1979613"/>
            <a:ext cx="5204044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72189C-757E-47DF-313E-E0F36399C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E363107C-97A9-9A5D-A2A2-E6ABB7ED4C62}"/>
              </a:ext>
            </a:extLst>
          </p:cNvPr>
          <p:cNvSpPr/>
          <p:nvPr userDrawn="1"/>
        </p:nvSpPr>
        <p:spPr>
          <a:xfrm>
            <a:off x="10792165" y="7380288"/>
            <a:ext cx="1358509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00"/>
          </a:p>
        </p:txBody>
      </p:sp>
    </p:spTree>
    <p:extLst>
      <p:ext uri="{BB962C8B-B14F-4D97-AF65-F5344CB8AC3E}">
        <p14:creationId xmlns:p14="http://schemas.microsoft.com/office/powerpoint/2010/main" val="289597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89102" y="899837"/>
            <a:ext cx="10861093" cy="108000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9581" y="1979837"/>
            <a:ext cx="10861094" cy="468000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  <a:endParaRPr lang="en-US" dirty="0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617E16B8-2BD0-D12E-978E-94E428DF9717}"/>
              </a:ext>
            </a:extLst>
          </p:cNvPr>
          <p:cNvSpPr/>
          <p:nvPr userDrawn="1"/>
        </p:nvSpPr>
        <p:spPr>
          <a:xfrm>
            <a:off x="1289535" y="0"/>
            <a:ext cx="1358509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00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662915FD-1FF3-5CF3-5C57-034114B5E6A2}"/>
              </a:ext>
            </a:extLst>
          </p:cNvPr>
          <p:cNvSpPr/>
          <p:nvPr userDrawn="1"/>
        </p:nvSpPr>
        <p:spPr>
          <a:xfrm>
            <a:off x="2648044" y="0"/>
            <a:ext cx="9502149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0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5026AD61-FC69-65FC-05E3-06AA14C893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91730" y="7019837"/>
            <a:ext cx="1357577" cy="180000"/>
          </a:xfrm>
          <a:prstGeom prst="rect">
            <a:avLst/>
          </a:prstGeom>
          <a:noFill/>
        </p:spPr>
        <p:txBody>
          <a:bodyPr vert="horz" lIns="0" tIns="72000" rIns="0" bIns="72000" rtlCol="0" anchor="ctr" anchorCtr="0"/>
          <a:lstStyle>
            <a:lvl1pPr algn="r">
              <a:defRPr sz="10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fld id="{EB4015AA-59F6-416B-87A6-8E3D940284E2}" type="slidenum">
              <a:rPr lang="pl-PL" smtClean="0"/>
              <a:pPr/>
              <a:t>‹#›</a:t>
            </a:fld>
            <a:endParaRPr lang="pl-PL" dirty="0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4C2A84FB-402E-BB6C-632B-D1ADD49B7D8C}"/>
              </a:ext>
            </a:extLst>
          </p:cNvPr>
          <p:cNvSpPr/>
          <p:nvPr userDrawn="1"/>
        </p:nvSpPr>
        <p:spPr>
          <a:xfrm>
            <a:off x="10792165" y="7380288"/>
            <a:ext cx="1358509" cy="179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00"/>
          </a:p>
        </p:txBody>
      </p:sp>
    </p:spTree>
    <p:extLst>
      <p:ext uri="{BB962C8B-B14F-4D97-AF65-F5344CB8AC3E}">
        <p14:creationId xmlns:p14="http://schemas.microsoft.com/office/powerpoint/2010/main" val="3286163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25" r:id="rId2"/>
    <p:sldLayoutId id="2147483720" r:id="rId3"/>
    <p:sldLayoutId id="2147483721" r:id="rId4"/>
    <p:sldLayoutId id="2147483710" r:id="rId5"/>
    <p:sldLayoutId id="2147483712" r:id="rId6"/>
    <p:sldLayoutId id="2147483726" r:id="rId7"/>
    <p:sldLayoutId id="2147483740" r:id="rId8"/>
    <p:sldLayoutId id="2147483723" r:id="rId9"/>
    <p:sldLayoutId id="2147483728" r:id="rId10"/>
  </p:sldLayoutIdLst>
  <p:hf hdr="0" ftr="0"/>
  <p:txStyles>
    <p:titleStyle>
      <a:lvl1pPr algn="l" defTabSz="1007943" rtl="0" eaLnBrk="1" latinLnBrk="0" hangingPunct="1">
        <a:lnSpc>
          <a:spcPts val="3600"/>
        </a:lnSpc>
        <a:spcBef>
          <a:spcPct val="0"/>
        </a:spcBef>
        <a:buNone/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</p:titleStyle>
    <p:bodyStyle>
      <a:lvl1pPr marL="251986" indent="-251986" algn="l" defTabSz="1007943" rtl="0" eaLnBrk="1" latinLnBrk="0" hangingPunct="1">
        <a:lnSpc>
          <a:spcPts val="2400"/>
        </a:lnSpc>
        <a:spcBef>
          <a:spcPts val="1102"/>
        </a:spcBef>
        <a:buClr>
          <a:schemeClr val="accent1"/>
        </a:buClr>
        <a:buFontTx/>
        <a:buBlip>
          <a:blip r:embed="rId12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957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3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9929" indent="-251986" algn="l" defTabSz="1007943" rtl="0" eaLnBrk="1" latinLnBrk="0" hangingPunct="1">
        <a:lnSpc>
          <a:spcPts val="2400"/>
        </a:lnSpc>
        <a:spcBef>
          <a:spcPts val="551"/>
        </a:spcBef>
        <a:buFontTx/>
        <a:buBlip>
          <a:blip r:embed="rId14"/>
        </a:buBlip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900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7872" indent="-251986" algn="l" defTabSz="1007943" rtl="0" eaLnBrk="1" latinLnBrk="0" hangingPunct="1">
        <a:lnSpc>
          <a:spcPts val="2400"/>
        </a:lnSpc>
        <a:spcBef>
          <a:spcPts val="551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43" userDrawn="1">
          <p15:clr>
            <a:srgbClr val="F26B43"/>
          </p15:clr>
        </p15:guide>
        <p15:guide id="2" pos="527" userDrawn="1">
          <p15:clr>
            <a:srgbClr val="F26B43"/>
          </p15:clr>
        </p15:guide>
        <p15:guide id="3" pos="812" userDrawn="1">
          <p15:clr>
            <a:srgbClr val="F26B43"/>
          </p15:clr>
        </p15:guide>
        <p15:guide id="4" pos="1097" userDrawn="1">
          <p15:clr>
            <a:srgbClr val="F26B43"/>
          </p15:clr>
        </p15:guide>
        <p15:guide id="5" pos="1383" userDrawn="1">
          <p15:clr>
            <a:srgbClr val="F26B43"/>
          </p15:clr>
        </p15:guide>
        <p15:guide id="6" pos="1668" userDrawn="1">
          <p15:clr>
            <a:srgbClr val="F26B43"/>
          </p15:clr>
        </p15:guide>
        <p15:guide id="7" pos="1952" userDrawn="1">
          <p15:clr>
            <a:srgbClr val="F26B43"/>
          </p15:clr>
        </p15:guide>
        <p15:guide id="8" pos="2237" userDrawn="1">
          <p15:clr>
            <a:srgbClr val="F26B43"/>
          </p15:clr>
        </p15:guide>
        <p15:guide id="9" pos="2523" userDrawn="1">
          <p15:clr>
            <a:srgbClr val="F26B43"/>
          </p15:clr>
        </p15:guide>
        <p15:guide id="10" pos="2808" userDrawn="1">
          <p15:clr>
            <a:srgbClr val="F26B43"/>
          </p15:clr>
        </p15:guide>
        <p15:guide id="11" pos="3092" userDrawn="1">
          <p15:clr>
            <a:srgbClr val="F26B43"/>
          </p15:clr>
        </p15:guide>
        <p15:guide id="12" pos="3378" userDrawn="1">
          <p15:clr>
            <a:srgbClr val="F26B43"/>
          </p15:clr>
        </p15:guide>
        <p15:guide id="13" pos="3663" userDrawn="1">
          <p15:clr>
            <a:srgbClr val="F26B43"/>
          </p15:clr>
        </p15:guide>
        <p15:guide id="14" pos="3948" userDrawn="1">
          <p15:clr>
            <a:srgbClr val="F26B43"/>
          </p15:clr>
        </p15:guide>
        <p15:guide id="15" pos="4234" userDrawn="1">
          <p15:clr>
            <a:srgbClr val="F26B43"/>
          </p15:clr>
        </p15:guide>
        <p15:guide id="16" pos="4518" userDrawn="1">
          <p15:clr>
            <a:srgbClr val="F26B43"/>
          </p15:clr>
        </p15:guide>
        <p15:guide id="17" pos="4803" userDrawn="1">
          <p15:clr>
            <a:srgbClr val="F26B43"/>
          </p15:clr>
        </p15:guide>
        <p15:guide id="18" pos="5088" userDrawn="1">
          <p15:clr>
            <a:srgbClr val="F26B43"/>
          </p15:clr>
        </p15:guide>
        <p15:guide id="19" pos="5374" userDrawn="1">
          <p15:clr>
            <a:srgbClr val="F26B43"/>
          </p15:clr>
        </p15:guide>
        <p15:guide id="20" pos="5658" userDrawn="1">
          <p15:clr>
            <a:srgbClr val="F26B43"/>
          </p15:clr>
        </p15:guide>
        <p15:guide id="21" pos="5943" userDrawn="1">
          <p15:clr>
            <a:srgbClr val="F26B43"/>
          </p15:clr>
        </p15:guide>
        <p15:guide id="22" pos="6229" userDrawn="1">
          <p15:clr>
            <a:srgbClr val="F26B43"/>
          </p15:clr>
        </p15:guide>
        <p15:guide id="23" pos="6514" userDrawn="1">
          <p15:clr>
            <a:srgbClr val="F26B43"/>
          </p15:clr>
        </p15:guide>
        <p15:guide id="24" pos="6798" userDrawn="1">
          <p15:clr>
            <a:srgbClr val="F26B43"/>
          </p15:clr>
        </p15:guide>
        <p15:guide id="25" pos="7083" userDrawn="1">
          <p15:clr>
            <a:srgbClr val="F26B43"/>
          </p15:clr>
        </p15:guide>
        <p15:guide id="26" pos="7369" userDrawn="1">
          <p15:clr>
            <a:srgbClr val="F26B43"/>
          </p15:clr>
        </p15:guide>
        <p15:guide id="27" pos="7654" userDrawn="1">
          <p15:clr>
            <a:srgbClr val="F26B43"/>
          </p15:clr>
        </p15:guide>
        <p15:guide id="28" pos="7939" userDrawn="1">
          <p15:clr>
            <a:srgbClr val="F26B43"/>
          </p15:clr>
        </p15:guide>
        <p15:guide id="29" pos="8223" userDrawn="1">
          <p15:clr>
            <a:srgbClr val="F26B43"/>
          </p15:clr>
        </p15:guide>
        <p15:guide id="30" orient="horz" pos="113" userDrawn="1">
          <p15:clr>
            <a:srgbClr val="F26B43"/>
          </p15:clr>
        </p15:guide>
        <p15:guide id="31" orient="horz" pos="340" userDrawn="1">
          <p15:clr>
            <a:srgbClr val="F26B43"/>
          </p15:clr>
        </p15:guide>
        <p15:guide id="32" orient="horz" pos="567" userDrawn="1">
          <p15:clr>
            <a:srgbClr val="F26B43"/>
          </p15:clr>
        </p15:guide>
        <p15:guide id="33" orient="horz" pos="794" userDrawn="1">
          <p15:clr>
            <a:srgbClr val="F26B43"/>
          </p15:clr>
        </p15:guide>
        <p15:guide id="34" orient="horz" pos="1020" userDrawn="1">
          <p15:clr>
            <a:srgbClr val="F26B43"/>
          </p15:clr>
        </p15:guide>
        <p15:guide id="35" orient="horz" pos="1247" userDrawn="1">
          <p15:clr>
            <a:srgbClr val="F26B43"/>
          </p15:clr>
        </p15:guide>
        <p15:guide id="36" orient="horz" pos="1474" userDrawn="1">
          <p15:clr>
            <a:srgbClr val="F26B43"/>
          </p15:clr>
        </p15:guide>
        <p15:guide id="37" orient="horz" pos="1701" userDrawn="1">
          <p15:clr>
            <a:srgbClr val="F26B43"/>
          </p15:clr>
        </p15:guide>
        <p15:guide id="38" orient="horz" pos="1927" userDrawn="1">
          <p15:clr>
            <a:srgbClr val="F26B43"/>
          </p15:clr>
        </p15:guide>
        <p15:guide id="39" orient="horz" pos="2154" userDrawn="1">
          <p15:clr>
            <a:srgbClr val="F26B43"/>
          </p15:clr>
        </p15:guide>
        <p15:guide id="40" orient="horz" pos="2381" userDrawn="1">
          <p15:clr>
            <a:srgbClr val="F26B43"/>
          </p15:clr>
        </p15:guide>
        <p15:guide id="41" orient="horz" pos="2608" userDrawn="1">
          <p15:clr>
            <a:srgbClr val="F26B43"/>
          </p15:clr>
        </p15:guide>
        <p15:guide id="42" orient="horz" pos="2835" userDrawn="1">
          <p15:clr>
            <a:srgbClr val="F26B43"/>
          </p15:clr>
        </p15:guide>
        <p15:guide id="43" orient="horz" pos="3061" userDrawn="1">
          <p15:clr>
            <a:srgbClr val="F26B43"/>
          </p15:clr>
        </p15:guide>
        <p15:guide id="44" orient="horz" pos="3288" userDrawn="1">
          <p15:clr>
            <a:srgbClr val="F26B43"/>
          </p15:clr>
        </p15:guide>
        <p15:guide id="45" orient="horz" pos="3515" userDrawn="1">
          <p15:clr>
            <a:srgbClr val="F26B43"/>
          </p15:clr>
        </p15:guide>
        <p15:guide id="46" orient="horz" pos="3742" userDrawn="1">
          <p15:clr>
            <a:srgbClr val="F26B43"/>
          </p15:clr>
        </p15:guide>
        <p15:guide id="47" orient="horz" pos="3968" userDrawn="1">
          <p15:clr>
            <a:srgbClr val="F26B43"/>
          </p15:clr>
        </p15:guide>
        <p15:guide id="48" orient="horz" pos="4195" userDrawn="1">
          <p15:clr>
            <a:srgbClr val="F26B43"/>
          </p15:clr>
        </p15:guide>
        <p15:guide id="49" orient="horz" pos="4422" userDrawn="1">
          <p15:clr>
            <a:srgbClr val="F26B43"/>
          </p15:clr>
        </p15:guide>
        <p15:guide id="50" orient="horz" pos="464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pl/web/nfosigw/wielkosc-przedsiebiorstwa2" TargetMode="External"/><Relationship Id="rId2" Type="http://schemas.openxmlformats.org/officeDocument/2006/relationships/hyperlink" Target="https://ec.europa.eu/docsroom/documents/42921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s://sudop.uokik.gov.pl/home" TargetMode="Externa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png"/><Relationship Id="rId4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8.png"/><Relationship Id="rId4" Type="http://schemas.openxmlformats.org/officeDocument/2006/relationships/hyperlink" Target="https://uokik.gov.pl/wyjasnienia-wzory-oraz-pomocne-pliki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ytuł 1">
            <a:extLst>
              <a:ext uri="{FF2B5EF4-FFF2-40B4-BE49-F238E27FC236}">
                <a16:creationId xmlns:a16="http://schemas.microsoft.com/office/drawing/2014/main" id="{25C1F810-5A2C-73E7-E2EA-32E6C2F66B7E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 bwMode="auto">
          <a:xfrm>
            <a:off x="743222" y="5003973"/>
            <a:ext cx="11690825" cy="1512168"/>
          </a:xfrm>
          <a:prstGeom prst="rect">
            <a:avLst/>
          </a:prstGeom>
          <a:noFill/>
          <a:ln>
            <a:noFill/>
            <a:prstDash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4572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6pPr>
            <a:lvl7pPr marL="9144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7pPr>
            <a:lvl8pPr marL="13716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8pPr>
            <a:lvl9pPr marL="18288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pl-PL" altLang="pl-PL" sz="2000" dirty="0">
                <a:solidFill>
                  <a:srgbClr val="002073"/>
                </a:solidFill>
                <a:latin typeface="Open Sans" panose="020B0806030504020204" pitchFamily="34" charset="0"/>
                <a:cs typeface="Open Sans" panose="020B0806030504020204" pitchFamily="34" charset="0"/>
              </a:rPr>
              <a:t>Pomoc publiczna w programie: 8.6 Współfinansowanie projektów realizowanych w ramach Programu Fundusze Europejskie na Infrastrukturę, Klimat, Środowisko 2021-2027 (</a:t>
            </a:r>
            <a:r>
              <a:rPr lang="pl-PL" altLang="pl-PL" sz="2000" dirty="0" err="1">
                <a:solidFill>
                  <a:srgbClr val="002073"/>
                </a:solidFill>
                <a:latin typeface="Open Sans" panose="020B0806030504020204" pitchFamily="34" charset="0"/>
                <a:cs typeface="Open Sans" panose="020B0806030504020204" pitchFamily="34" charset="0"/>
              </a:rPr>
              <a:t>FEnIKS</a:t>
            </a:r>
            <a:r>
              <a:rPr lang="pl-PL" altLang="pl-PL" sz="2000" dirty="0">
                <a:solidFill>
                  <a:srgbClr val="002073"/>
                </a:solidFill>
                <a:latin typeface="Open Sans" panose="020B0806030504020204" pitchFamily="34" charset="0"/>
                <a:cs typeface="Open Sans" panose="020B0806030504020204" pitchFamily="34" charset="0"/>
              </a:rPr>
              <a:t>) </a:t>
            </a:r>
            <a:br>
              <a:rPr lang="pl-PL" altLang="pl-PL" sz="2000" dirty="0">
                <a:solidFill>
                  <a:srgbClr val="002073"/>
                </a:solidFill>
                <a:latin typeface="Open Sans" panose="020B0806030504020204" pitchFamily="34" charset="0"/>
                <a:cs typeface="Open Sans" panose="020B0806030504020204" pitchFamily="34" charset="0"/>
              </a:rPr>
            </a:br>
            <a:r>
              <a:rPr lang="pl-PL" altLang="pl-PL" sz="2000" dirty="0">
                <a:solidFill>
                  <a:srgbClr val="002073"/>
                </a:solidFill>
                <a:latin typeface="Open Sans" panose="020B0806030504020204" pitchFamily="34" charset="0"/>
                <a:cs typeface="Open Sans" panose="020B0806030504020204" pitchFamily="34" charset="0"/>
              </a:rPr>
              <a:t>Część 4) Sieć ciepłownicza/chłodnicza efektywny system ciepłowniczy</a:t>
            </a:r>
            <a:br>
              <a:rPr lang="pl-PL" altLang="pl-PL" sz="2000" dirty="0">
                <a:solidFill>
                  <a:srgbClr val="002073"/>
                </a:solidFill>
                <a:latin typeface="Open Sans" panose="020B0806030504020204" pitchFamily="34" charset="0"/>
                <a:cs typeface="Open Sans" panose="020B0806030504020204" pitchFamily="34" charset="0"/>
              </a:rPr>
            </a:br>
            <a:br>
              <a:rPr lang="pl-PL" altLang="pl-PL" sz="2000" b="0" dirty="0">
                <a:solidFill>
                  <a:srgbClr val="002073"/>
                </a:solidFill>
                <a:latin typeface="Open Sans" panose="020B0806030504020204" pitchFamily="34" charset="0"/>
                <a:cs typeface="Open Sans" panose="020B0806030504020204" pitchFamily="34" charset="0"/>
              </a:rPr>
            </a:br>
            <a:br>
              <a:rPr lang="pl-PL" altLang="pl-PL" sz="2000" b="0" dirty="0">
                <a:solidFill>
                  <a:srgbClr val="002073"/>
                </a:solidFill>
                <a:latin typeface="Open Sans" panose="020B0806030504020204" pitchFamily="34" charset="0"/>
                <a:cs typeface="Open Sans" panose="020B0806030504020204" pitchFamily="34" charset="0"/>
              </a:rPr>
            </a:br>
            <a:endParaRPr lang="pl-PL" altLang="pl-PL" sz="2000" b="0" dirty="0">
              <a:solidFill>
                <a:srgbClr val="002073"/>
              </a:solidFill>
              <a:latin typeface="Open Sans" panose="020B0806030504020204" pitchFamily="34" charset="0"/>
              <a:cs typeface="Open Sans" panose="020B0806030504020204" pitchFamily="34" charset="0"/>
            </a:endParaRP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79186D41-AE21-F972-9D13-80E94C5A64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92" b="35926"/>
          <a:stretch/>
        </p:blipFill>
        <p:spPr>
          <a:xfrm>
            <a:off x="469" y="619275"/>
            <a:ext cx="13438837" cy="4224514"/>
          </a:xfrm>
          <a:prstGeom prst="rect">
            <a:avLst/>
          </a:prstGeom>
        </p:spPr>
      </p:pic>
      <p:sp>
        <p:nvSpPr>
          <p:cNvPr id="7" name="Prostokąt 6">
            <a:extLst>
              <a:ext uri="{FF2B5EF4-FFF2-40B4-BE49-F238E27FC236}">
                <a16:creationId xmlns:a16="http://schemas.microsoft.com/office/drawing/2014/main" id="{00B03E41-BEFE-8873-57E5-B9E5EB0E71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319287" y="7308229"/>
            <a:ext cx="11457930" cy="2514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845086EB-7162-88C4-F711-2E08CD9ABF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37" y="619274"/>
            <a:ext cx="8300926" cy="2096613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6575F6C1-471D-456B-703A-83AB81F600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693" y="620981"/>
            <a:ext cx="8352723" cy="3525727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6F7F1958-129D-3C21-959B-2B10DA2285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163" y="6373231"/>
            <a:ext cx="11139885" cy="110456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>
            <a:extLst>
              <a:ext uri="{FF2B5EF4-FFF2-40B4-BE49-F238E27FC236}">
                <a16:creationId xmlns:a16="http://schemas.microsoft.com/office/drawing/2014/main" id="{5AEA4966-6EE5-DB3E-D872-EEE6849403C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47279" y="323453"/>
            <a:ext cx="10861094" cy="720080"/>
          </a:xfrm>
          <a:prstGeom prst="rect">
            <a:avLst/>
          </a:prstGeom>
          <a:solidFill>
            <a:schemeClr val="bg2">
              <a:lumMod val="85000"/>
            </a:schemeClr>
          </a:solidFill>
          <a:ln w="12700" cap="flat" cmpd="sng" algn="ctr">
            <a:solidFill>
              <a:srgbClr val="BDBDE9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006475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Dodatkowe warunki dopuszczalności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5FCB80A-ADC9-1848-7920-6826A6EA1B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7279" y="1645464"/>
            <a:ext cx="10861094" cy="4176464"/>
          </a:xfrm>
        </p:spPr>
        <p:txBody>
          <a:bodyPr>
            <a:normAutofit/>
          </a:bodyPr>
          <a:lstStyle/>
          <a:p>
            <a:pPr marL="0" lvl="0" indent="0" defTabSz="1006475" eaLnBrk="0" fontAlgn="base" hangingPunct="0"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None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Pomoc na modernizację magazynowania </a:t>
            </a:r>
            <a:r>
              <a:rPr lang="pl-PL" dirty="0">
                <a:solidFill>
                  <a:srgbClr val="000000"/>
                </a:solidFill>
              </a:rPr>
              <a:t>i sieci dystrybucji 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przesyłających energię cieplną i chłodniczą wytwarzaną przy użyciu paliw kopalnych można przyznać wyłącznie w przypadku spełnienia wszystkich poniższych warunków:</a:t>
            </a:r>
          </a:p>
          <a:p>
            <a:pPr marL="0" marR="0" lvl="0" indent="0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a) sieć dystrybucji jest lub stanie się odpowiednia do </a:t>
            </a:r>
            <a:r>
              <a:rPr kumimoji="0" lang="pl-PL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przesyłu</a:t>
            </a: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 energii cieplnej lub chłodniczej wytworzonej z odnawialnych źródeł energii lub ciepła odpadowego;</a:t>
            </a:r>
          </a:p>
          <a:p>
            <a:pPr marL="0" marR="0" lvl="0" indent="0" defTabSz="1006475" rtl="0" eaLnBrk="0" fontAlgn="base" latinLnBrk="0" hangingPunct="0">
              <a:lnSpc>
                <a:spcPts val="24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r>
              <a:rPr kumimoji="0" lang="pl-PL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b) modernizacja nie skutkuje zwiększeniem wytwarzania energii z paliw kopalnych, z wyjątkiem gazu ziemnego. W przypadku modernizacji sieci magazynowania lub dystrybucji energii cieplnej i chłodniczej wytwarzanej z gazu ziemnego, o ile modernizacja skutkuje zwiększeniem wytwarzania energii z gazu ziemnego, te instalacje wytwórcze muszą być zgodne z celami klimatycznymi na 2030 r. i 2050 r., zgodnie z sekcją 4.31 załącznika 1 do rozporządzenia delegowanego (UE) 2022/1214.</a:t>
            </a:r>
          </a:p>
          <a:p>
            <a:pPr marL="0" lvl="0" indent="0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None/>
            </a:pPr>
            <a:endParaRPr lang="pl-PL" sz="2000" dirty="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959270C-5C5F-7B42-F706-AAAE3C2CDF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10</a:t>
            </a:fld>
            <a:endParaRPr lang="pl-PL" altLang="pl-PL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E499B7D-F3AD-57AB-7AC0-96764AC7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26" y="6423859"/>
            <a:ext cx="10555178" cy="104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3902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>
            <a:extLst>
              <a:ext uri="{FF2B5EF4-FFF2-40B4-BE49-F238E27FC236}">
                <a16:creationId xmlns:a16="http://schemas.microsoft.com/office/drawing/2014/main" id="{5AEA4966-6EE5-DB3E-D872-EEE6849403C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47279" y="323453"/>
            <a:ext cx="10861094" cy="720080"/>
          </a:xfrm>
          <a:prstGeom prst="rect">
            <a:avLst/>
          </a:prstGeom>
          <a:solidFill>
            <a:schemeClr val="bg2">
              <a:lumMod val="85000"/>
            </a:schemeClr>
          </a:solidFill>
          <a:ln w="12700" cap="flat" cmpd="sng" algn="ctr">
            <a:solidFill>
              <a:srgbClr val="BDBDE9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006475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Dopuszczalna wielkość pomocy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959270C-5C5F-7B42-F706-AAAE3C2CDF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11</a:t>
            </a:fld>
            <a:endParaRPr lang="pl-PL" alt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5FCB80A-ADC9-1848-7920-6826A6EA1B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2533" y="1511585"/>
            <a:ext cx="10861094" cy="4536504"/>
          </a:xfrm>
        </p:spPr>
        <p:txBody>
          <a:bodyPr>
            <a:normAutofit fontScale="77500" lnSpcReduction="20000"/>
          </a:bodyPr>
          <a:lstStyle/>
          <a:p>
            <a:pPr lvl="0" defTabSz="1006475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3399"/>
              </a:buClr>
              <a:buFont typeface="Wingdings" panose="05000000000000000000" pitchFamily="2" charset="2"/>
              <a:buChar char="Ø"/>
              <a:defRPr/>
            </a:pP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Maksymalna dopuszczalna wartość pomocy publicznej (tzw. EDB) z dofinansowania przeznaczonego </a:t>
            </a:r>
            <a:r>
              <a:rPr kumimoji="0" lang="pl-PL" sz="24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na pokrycie kosztów </a:t>
            </a:r>
            <a:r>
              <a:rPr lang="pl-PL" sz="2400" u="sng" dirty="0">
                <a:solidFill>
                  <a:srgbClr val="000000"/>
                </a:solidFill>
              </a:rPr>
              <a:t>inwestycji </a:t>
            </a:r>
            <a:r>
              <a:rPr kumimoji="0" lang="pl-PL" sz="2400" b="0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dotyczącej sieci dystrybucji</a:t>
            </a: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 </a:t>
            </a:r>
            <a:r>
              <a:rPr lang="pl-PL" sz="2400" u="sng" dirty="0">
                <a:solidFill>
                  <a:srgbClr val="000000"/>
                </a:solidFill>
              </a:rPr>
              <a:t>kwalifikujących się do objęcia pomocą </a:t>
            </a: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itchFamily="2" charset="0"/>
                <a:ea typeface="Open Sans" pitchFamily="2" charset="0"/>
                <a:cs typeface="Open Sans" pitchFamily="2" charset="0"/>
              </a:rPr>
              <a:t>wynosi 100% „luki w finansowaniu”. </a:t>
            </a:r>
          </a:p>
          <a:p>
            <a:pPr marL="0" lvl="0" indent="0" defTabSz="1006475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3399"/>
              </a:buClr>
              <a:buNone/>
              <a:defRPr/>
            </a:pPr>
            <a:endParaRPr lang="pl-PL" sz="2400" dirty="0">
              <a:solidFill>
                <a:srgbClr val="000000"/>
              </a:solidFill>
            </a:endParaRPr>
          </a:p>
          <a:p>
            <a:pPr lvl="0" defTabSz="1006475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3399"/>
              </a:buClr>
              <a:buFont typeface="Wingdings" panose="05000000000000000000" pitchFamily="2" charset="2"/>
              <a:buChar char="Ø"/>
              <a:defRPr/>
            </a:pPr>
            <a:r>
              <a:rPr lang="pl-PL" sz="2400" dirty="0">
                <a:solidFill>
                  <a:srgbClr val="000000"/>
                </a:solidFill>
              </a:rPr>
              <a:t>Sposób obliczania „luki w finansowaniu” omówiona w prezentacji dotyczącej Części finansowo-ekonomicznej.</a:t>
            </a:r>
          </a:p>
          <a:p>
            <a:pPr lvl="0" defTabSz="1006475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3399"/>
              </a:buClr>
              <a:buFont typeface="Arial" panose="020B0604020202020204" pitchFamily="34" charset="0"/>
              <a:buChar char="•"/>
              <a:defRPr/>
            </a:pPr>
            <a:endParaRPr lang="pl-PL" sz="2400" dirty="0">
              <a:solidFill>
                <a:srgbClr val="000000"/>
              </a:solidFill>
            </a:endParaRPr>
          </a:p>
          <a:p>
            <a:pPr lvl="0" defTabSz="1006475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3399"/>
              </a:buClr>
              <a:buFont typeface="Wingdings" panose="05000000000000000000" pitchFamily="2" charset="2"/>
              <a:buChar char="Ø"/>
              <a:defRPr/>
            </a:pPr>
            <a:r>
              <a:rPr lang="pl-PL" sz="2400" dirty="0">
                <a:solidFill>
                  <a:srgbClr val="000000"/>
                </a:solidFill>
              </a:rPr>
              <a:t>Koszty, które można uznać za kwalifikujące się do objęcia pomocą, nie mogą być poniesione przed złożeniem wniosku (należy przez to rozumieć również podjęcie zobowiązania do poniesienia kosztu) + muszą spełniać pozostałe warunki naboru (programu priorytetowego)</a:t>
            </a:r>
          </a:p>
          <a:p>
            <a:pPr marL="0" lvl="0" indent="0" defTabSz="1006475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3399"/>
              </a:buClr>
              <a:buNone/>
              <a:defRPr/>
            </a:pPr>
            <a:endParaRPr lang="pl-PL" sz="2400" dirty="0">
              <a:solidFill>
                <a:srgbClr val="000000"/>
              </a:solidFill>
            </a:endParaRPr>
          </a:p>
          <a:p>
            <a:pPr lvl="0" defTabSz="1006475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3399"/>
              </a:buClr>
              <a:buFont typeface="Wingdings" panose="05000000000000000000" pitchFamily="2" charset="2"/>
              <a:buChar char="Ø"/>
              <a:defRPr/>
            </a:pPr>
            <a:r>
              <a:rPr lang="pl-PL" sz="2400" dirty="0">
                <a:solidFill>
                  <a:srgbClr val="000000"/>
                </a:solidFill>
              </a:rPr>
              <a:t>Wartość pomocy (EDB) ustalamy z dofinansowania przeznaczonego na wsparcie sieci dystrybucji (patrz: slajd 16)</a:t>
            </a:r>
          </a:p>
          <a:p>
            <a:pPr lvl="0" defTabSz="1006475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3399"/>
              </a:buClr>
              <a:buFont typeface="Wingdings" panose="05000000000000000000" pitchFamily="2" charset="2"/>
              <a:buChar char="Ø"/>
              <a:defRPr/>
            </a:pPr>
            <a:endParaRPr kumimoji="0" lang="pl-PL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itchFamily="2" charset="0"/>
              <a:ea typeface="Open Sans" pitchFamily="2" charset="0"/>
              <a:cs typeface="Open Sans" pitchFamily="2" charset="0"/>
            </a:endParaRPr>
          </a:p>
          <a:p>
            <a:pPr marL="0" lvl="0" indent="0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None/>
            </a:pPr>
            <a:endParaRPr lang="pl-PL" sz="2000" dirty="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E499B7D-F3AD-57AB-7AC0-96764AC7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26" y="6423859"/>
            <a:ext cx="10555178" cy="104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2226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ymbol zastępczy numeru slajdu 3">
            <a:extLst>
              <a:ext uri="{FF2B5EF4-FFF2-40B4-BE49-F238E27FC236}">
                <a16:creationId xmlns:a16="http://schemas.microsoft.com/office/drawing/2014/main" id="{E0CAB31B-18C4-CE06-EFE9-5D5BA78411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E2F5FD6E-0448-46C9-92D4-F7FFFF044C1D}" type="slidenum">
              <a:rPr lang="pl-PL" altLang="pl-PL" smtClean="0">
                <a:solidFill>
                  <a:schemeClr val="tx2"/>
                </a:solidFill>
                <a:latin typeface="Open Sans" panose="020B0806030504020204" pitchFamily="34" charset="0"/>
              </a:rPr>
              <a:pPr/>
              <a:t>12</a:t>
            </a:fld>
            <a:endParaRPr lang="pl-PL" altLang="pl-PL">
              <a:solidFill>
                <a:schemeClr val="tx2"/>
              </a:solidFill>
              <a:latin typeface="Open Sans" panose="020B0806030504020204" pitchFamily="34" charset="0"/>
            </a:endParaRPr>
          </a:p>
        </p:txBody>
      </p:sp>
      <p:sp>
        <p:nvSpPr>
          <p:cNvPr id="5" name="Tytuł 4">
            <a:extLst>
              <a:ext uri="{FF2B5EF4-FFF2-40B4-BE49-F238E27FC236}">
                <a16:creationId xmlns:a16="http://schemas.microsoft.com/office/drawing/2014/main" id="{6D6BCCBC-217C-B2D0-BFDD-8DED886E9E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9102" y="-1080001"/>
            <a:ext cx="10861093" cy="1080001"/>
          </a:xfr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pl-PL" dirty="0"/>
              <a:t>12</a:t>
            </a: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A8D6727F-92DC-8074-D290-B9EA3703D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26" y="6423859"/>
            <a:ext cx="10555178" cy="1046584"/>
          </a:xfrm>
          <a:prstGeom prst="rect">
            <a:avLst/>
          </a:prstGeom>
        </p:spPr>
      </p:pic>
      <p:sp>
        <p:nvSpPr>
          <p:cNvPr id="2" name="Prostokąt 1">
            <a:extLst>
              <a:ext uri="{FF2B5EF4-FFF2-40B4-BE49-F238E27FC236}">
                <a16:creationId xmlns:a16="http://schemas.microsoft.com/office/drawing/2014/main" id="{D52E63F4-918A-D90A-AB94-4C0AAA429A1C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/>
          <p:nvPr/>
        </p:nvSpPr>
        <p:spPr>
          <a:xfrm>
            <a:off x="1272871" y="1547588"/>
            <a:ext cx="4126107" cy="3456385"/>
          </a:xfrm>
          <a:prstGeom prst="rect">
            <a:avLst/>
          </a:prstGeom>
          <a:solidFill>
            <a:srgbClr val="93C67B"/>
          </a:solidFill>
          <a:ln>
            <a:solidFill>
              <a:srgbClr val="BDBD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Rozporządzenie Ministra Klimatu i Środowiska z dnia 22 listopada 2023 r. w sprawie udzielania pomocy publicznej w obszarze energetyki i środowiska w ramach programu "Fundusze Europejskie na Infrastrukturę, Klimat, Środowisko 2021-2027"</a:t>
            </a:r>
            <a:endParaRPr lang="pl-PL" sz="2000" dirty="0">
              <a:solidFill>
                <a:srgbClr val="93C67B"/>
              </a:solidFill>
            </a:endParaRP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A8B37C1F-33F0-38EB-D83D-953023B3AE3C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/>
          </p:cNvSpPr>
          <p:nvPr/>
        </p:nvSpPr>
        <p:spPr>
          <a:xfrm>
            <a:off x="6215831" y="899518"/>
            <a:ext cx="5857317" cy="4896544"/>
          </a:xfrm>
          <a:prstGeom prst="rect">
            <a:avLst/>
          </a:prstGeom>
          <a:solidFill>
            <a:srgbClr val="00B050"/>
          </a:solidFill>
          <a:ln>
            <a:solidFill>
              <a:srgbClr val="554B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Dotyczy pomocy przeznaczonej na:</a:t>
            </a: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pl-PL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magazyn ciepła, </a:t>
            </a:r>
          </a:p>
          <a:p>
            <a:pPr marL="571500" marR="0" lvl="0" indent="-5715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pl-PL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źródła OZE zasilające wyłącznie węzły hybrydowe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l-PL" sz="3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(działania fakultatywne)</a:t>
            </a:r>
            <a:endParaRPr kumimoji="0" lang="pl-PL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23732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>
            <a:extLst>
              <a:ext uri="{FF2B5EF4-FFF2-40B4-BE49-F238E27FC236}">
                <a16:creationId xmlns:a16="http://schemas.microsoft.com/office/drawing/2014/main" id="{5AEA4966-6EE5-DB3E-D872-EEE6849403C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47279" y="359838"/>
            <a:ext cx="10861094" cy="1080120"/>
          </a:xfrm>
          <a:prstGeom prst="rect">
            <a:avLst/>
          </a:prstGeom>
          <a:solidFill>
            <a:schemeClr val="accent2"/>
          </a:solidFill>
          <a:ln w="12700" cap="flat" cmpd="sng" algn="ctr">
            <a:solidFill>
              <a:srgbClr val="BDBDE9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006475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Przeznaczenie: pomoc na wytwarzanie lub magazynowanie energii cieplnej w ramach efektywnego energetycznie systemu ciepłowniczego/chłodniczego</a:t>
            </a: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5FCB80A-ADC9-1848-7920-6826A6EA1B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7279" y="1439957"/>
            <a:ext cx="10861094" cy="4983901"/>
          </a:xfrm>
        </p:spPr>
        <p:txBody>
          <a:bodyPr>
            <a:normAutofit/>
          </a:bodyPr>
          <a:lstStyle/>
          <a:p>
            <a:pPr marL="0" lvl="0" indent="0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None/>
            </a:pPr>
            <a:endParaRPr lang="pl-PL" sz="20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50825" lvl="0" indent="-250825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Font typeface="Wingdings" panose="05000000000000000000" pitchFamily="2" charset="2"/>
              <a:buChar char="Ø"/>
            </a:pPr>
            <a:r>
              <a:rPr lang="pl-PL" sz="2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Ogólne warunki dopuszczalności pomocy:</a:t>
            </a:r>
          </a:p>
          <a:p>
            <a:pPr marL="625475" lvl="0" indent="-357188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pl-PL" sz="2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Pomoc nie udzielana przedsiębiorcy w trudnej sytuacji</a:t>
            </a:r>
          </a:p>
          <a:p>
            <a:pPr marL="625475" lvl="0" indent="-357188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pl-PL" sz="2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Pomoc nie udzielana przedsiębiorcy, na którym ciąży obowiązek zwrotu pomocy (udzielonej przez Rzeczpospolita Polską) wynikający z decyzji KE</a:t>
            </a:r>
          </a:p>
          <a:p>
            <a:pPr marL="625475" lvl="0" indent="-357188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pl-PL" sz="2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Efekt zachęty</a:t>
            </a:r>
          </a:p>
          <a:p>
            <a:pPr marL="625475" indent="-357188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pl-PL" sz="2800" b="1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Intensywność pomocy</a:t>
            </a:r>
          </a:p>
          <a:p>
            <a:pPr marL="625475" lvl="0" indent="-357188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pl-PL" sz="2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Koszty kwalifikujące się do objęcia pomocą</a:t>
            </a:r>
          </a:p>
          <a:p>
            <a:pPr marL="0" lvl="0" indent="0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None/>
            </a:pPr>
            <a:endParaRPr lang="pl-PL" sz="2000" dirty="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959270C-5C5F-7B42-F706-AAAE3C2CDF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13</a:t>
            </a:fld>
            <a:endParaRPr lang="pl-PL" altLang="pl-PL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E499B7D-F3AD-57AB-7AC0-96764AC7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26" y="6423859"/>
            <a:ext cx="10555178" cy="104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6406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>
            <a:extLst>
              <a:ext uri="{FF2B5EF4-FFF2-40B4-BE49-F238E27FC236}">
                <a16:creationId xmlns:a16="http://schemas.microsoft.com/office/drawing/2014/main" id="{5AEA4966-6EE5-DB3E-D872-EEE6849403C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05457" y="336867"/>
            <a:ext cx="10861094" cy="634658"/>
          </a:xfrm>
          <a:prstGeom prst="rect">
            <a:avLst/>
          </a:prstGeom>
          <a:solidFill>
            <a:schemeClr val="bg2">
              <a:lumMod val="85000"/>
            </a:schemeClr>
          </a:solidFill>
          <a:ln w="12700" cap="flat" cmpd="sng" algn="ctr">
            <a:solidFill>
              <a:srgbClr val="BDBDE9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006475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Intensywność pomocy</a:t>
            </a:r>
          </a:p>
        </p:txBody>
      </p:sp>
      <p:pic>
        <p:nvPicPr>
          <p:cNvPr id="8" name="Obraz 7" descr="wzór na intensywność pomocy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1067" y="1503820"/>
            <a:ext cx="7949873" cy="926672"/>
          </a:xfrm>
          <a:prstGeom prst="rect">
            <a:avLst/>
          </a:prstGeom>
        </p:spPr>
      </p:pic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5FCB80A-ADC9-1848-7920-6826A6EA1B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7279" y="971525"/>
            <a:ext cx="10861094" cy="5558031"/>
          </a:xfrm>
        </p:spPr>
        <p:txBody>
          <a:bodyPr>
            <a:normAutofit/>
          </a:bodyPr>
          <a:lstStyle/>
          <a:p>
            <a:pPr marL="0" lvl="0" indent="0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None/>
            </a:pPr>
            <a:endParaRPr lang="pl-PL" sz="20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0" indent="0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None/>
            </a:pPr>
            <a:endParaRPr lang="pl-PL" sz="20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50825" lvl="0" indent="-250825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Font typeface="Wingdings" panose="05000000000000000000" pitchFamily="2" charset="2"/>
              <a:buChar char="Ø"/>
            </a:pPr>
            <a:endParaRPr lang="pl-PL" sz="2800" dirty="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dirty="0"/>
              <a:t>Maksymalna dopuszczalna intensywność pomocy nie może przekroczyć:</a:t>
            </a:r>
          </a:p>
          <a:p>
            <a:pPr marL="0" indent="539750">
              <a:spcBef>
                <a:spcPts val="0"/>
              </a:spcBef>
              <a:buNone/>
            </a:pPr>
            <a:r>
              <a:rPr lang="pl-PL" dirty="0"/>
              <a:t>50% – dla </a:t>
            </a:r>
            <a:r>
              <a:rPr lang="pl-PL" dirty="0" err="1"/>
              <a:t>mikroprzedsiębiorcy</a:t>
            </a:r>
            <a:r>
              <a:rPr lang="pl-PL" dirty="0"/>
              <a:t> i małego przedsiębiorcy;</a:t>
            </a:r>
          </a:p>
          <a:p>
            <a:pPr marL="0" indent="539750">
              <a:spcBef>
                <a:spcPts val="0"/>
              </a:spcBef>
              <a:buNone/>
            </a:pPr>
            <a:r>
              <a:rPr lang="pl-PL" dirty="0"/>
              <a:t>40% – dla średniego przedsiębiorcy;</a:t>
            </a:r>
          </a:p>
          <a:p>
            <a:pPr marL="0" indent="539750">
              <a:spcBef>
                <a:spcPts val="0"/>
              </a:spcBef>
              <a:buNone/>
            </a:pPr>
            <a:r>
              <a:rPr lang="pl-PL" dirty="0"/>
              <a:t>30% – dla dużego przedsiębiorcy.</a:t>
            </a:r>
          </a:p>
          <a:p>
            <a:pPr marL="0" indent="539750">
              <a:spcBef>
                <a:spcPts val="0"/>
              </a:spcBef>
              <a:buNone/>
            </a:pPr>
            <a:endParaRPr lang="pl-PL" dirty="0"/>
          </a:p>
          <a:p>
            <a:pPr marL="0" indent="0">
              <a:spcBef>
                <a:spcPts val="0"/>
              </a:spcBef>
              <a:buNone/>
            </a:pPr>
            <a:r>
              <a:rPr lang="pl-PL" dirty="0"/>
              <a:t>Dodatkowo intensywność pomocy, o której mowa wyżej, można zwiększyć o 15 punktów procentowych w przypadku inwestycji wykorzystujących wyłącznie odnawialne źródła energii, ciepło odpadowe lub ich połączenie.</a:t>
            </a:r>
          </a:p>
          <a:p>
            <a:pPr marL="0" indent="0">
              <a:spcBef>
                <a:spcPts val="0"/>
              </a:spcBef>
              <a:buNone/>
            </a:pPr>
            <a:endParaRPr lang="pl-PL" dirty="0"/>
          </a:p>
          <a:p>
            <a:pPr marL="0" indent="0">
              <a:spcBef>
                <a:spcPts val="0"/>
              </a:spcBef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959270C-5C5F-7B42-F706-AAAE3C2CDF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14</a:t>
            </a:fld>
            <a:endParaRPr lang="pl-PL" altLang="pl-PL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E499B7D-F3AD-57AB-7AC0-96764AC7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26" y="6423859"/>
            <a:ext cx="10555178" cy="104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2980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>
            <a:extLst>
              <a:ext uri="{FF2B5EF4-FFF2-40B4-BE49-F238E27FC236}">
                <a16:creationId xmlns:a16="http://schemas.microsoft.com/office/drawing/2014/main" id="{5AEA4966-6EE5-DB3E-D872-EEE6849403C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05457" y="336867"/>
            <a:ext cx="10861094" cy="634658"/>
          </a:xfrm>
          <a:prstGeom prst="rect">
            <a:avLst/>
          </a:prstGeom>
          <a:solidFill>
            <a:schemeClr val="bg2">
              <a:lumMod val="85000"/>
            </a:schemeClr>
          </a:solidFill>
          <a:ln w="12700" cap="flat" cmpd="sng" algn="ctr">
            <a:solidFill>
              <a:srgbClr val="BDBDE9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006475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Intensywność  pomocy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959270C-5C5F-7B42-F706-AAAE3C2CDF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15</a:t>
            </a:fld>
            <a:endParaRPr lang="pl-PL" altLang="pl-PL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5FCB80A-ADC9-1848-7920-6826A6EA1B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7279" y="971525"/>
            <a:ext cx="10861094" cy="5558031"/>
          </a:xfrm>
        </p:spPr>
        <p:txBody>
          <a:bodyPr>
            <a:normAutofit/>
          </a:bodyPr>
          <a:lstStyle/>
          <a:p>
            <a:pPr marL="0" lvl="0" indent="0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None/>
            </a:pPr>
            <a:endParaRPr lang="pl-PL" sz="20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50825" lvl="0" indent="-250825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Font typeface="Wingdings" panose="05000000000000000000" pitchFamily="2" charset="2"/>
              <a:buChar char="Ø"/>
            </a:pPr>
            <a:r>
              <a:rPr lang="pl-PL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Intensywność pomocy ustalamy dla danego zakresu projektu (odrębnie dla źródła OZE w węzłach hybrydowych, a odrębnie dla magazynu ciepła)</a:t>
            </a:r>
          </a:p>
          <a:p>
            <a:pPr marL="0" lvl="0" indent="0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None/>
            </a:pPr>
            <a:r>
              <a:rPr 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Oznacza to, że musimy ustalić koszty kwalifikujące się do objęcia pomocą w danym zakresie oraz pomoc publiczną wynikającą z dofinansowania tego samego zakresu.</a:t>
            </a:r>
          </a:p>
          <a:p>
            <a:pPr marL="0" lvl="0" indent="0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None/>
            </a:pPr>
            <a:endPara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50825" lvl="0" indent="-250825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Font typeface="Wingdings" panose="05000000000000000000" pitchFamily="2" charset="2"/>
              <a:buChar char="Ø"/>
            </a:pPr>
            <a:r>
              <a:rPr lang="pl-PL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Miernikiem </a:t>
            </a:r>
            <a:r>
              <a:rPr lang="pl-PL" sz="2400" dirty="0"/>
              <a:t>wartości udzielanej pomocy publicznej jest tzw. ekwiwalent dotacji brutto (EDB), tj. faktyczna wielkość przysporzenia dla beneficjenta (całkowita pomoc w ramach kosztów kwalifikujących się do objęcia daną pomocą pochodzącą z dotacji oraz pożyczki preferencyjnej!) </a:t>
            </a:r>
            <a:r>
              <a:rPr lang="pl-PL" sz="2400" dirty="0">
                <a:solidFill>
                  <a:srgbClr val="C00000"/>
                </a:solidFill>
              </a:rPr>
              <a:t>– nie mylić z kwotą dofinansowania!</a:t>
            </a:r>
          </a:p>
          <a:p>
            <a:pPr marL="250825" lvl="0" indent="-250825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Font typeface="Wingdings" panose="05000000000000000000" pitchFamily="2" charset="2"/>
              <a:buChar char="Ø"/>
            </a:pPr>
            <a:endParaRPr lang="pl-PL" sz="2400" dirty="0">
              <a:solidFill>
                <a:srgbClr val="FF000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pl-PL" dirty="0"/>
              <a:t>EDB w przypadku dotacji = kwota dotacji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dirty="0"/>
              <a:t>EDB w przypadku pożyczki preferencyjnej = różnica w odsetkach między pożyczką udzielaną na warunkach rynkowych a pożyczką udzielaną w ramach naboru (patrz: Kalkulator pomocy publicznej)</a:t>
            </a:r>
          </a:p>
          <a:p>
            <a:pPr marL="0" indent="0">
              <a:spcBef>
                <a:spcPts val="0"/>
              </a:spcBef>
              <a:buNone/>
            </a:pP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E499B7D-F3AD-57AB-7AC0-96764AC7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26" y="6423859"/>
            <a:ext cx="10555178" cy="104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1610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>
            <a:extLst>
              <a:ext uri="{FF2B5EF4-FFF2-40B4-BE49-F238E27FC236}">
                <a16:creationId xmlns:a16="http://schemas.microsoft.com/office/drawing/2014/main" id="{5AEA4966-6EE5-DB3E-D872-EEE6849403C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17809" y="359637"/>
            <a:ext cx="10861094" cy="611888"/>
          </a:xfrm>
          <a:prstGeom prst="rect">
            <a:avLst/>
          </a:prstGeom>
          <a:solidFill>
            <a:schemeClr val="bg2">
              <a:lumMod val="85000"/>
            </a:schemeClr>
          </a:solidFill>
          <a:ln w="12700" cap="flat" cmpd="sng" algn="ctr">
            <a:solidFill>
              <a:srgbClr val="BDBDE9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006475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Koszty kwalifikujące się do objęcia pomocą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5FCB80A-ADC9-1848-7920-6826A6EA1B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7279" y="1475581"/>
            <a:ext cx="10861094" cy="5040560"/>
          </a:xfrm>
        </p:spPr>
        <p:txBody>
          <a:bodyPr>
            <a:normAutofit/>
          </a:bodyPr>
          <a:lstStyle/>
          <a:p>
            <a:pPr marL="0" lvl="0" indent="0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None/>
            </a:pPr>
            <a:endParaRPr lang="pl-PL" sz="20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68288" lvl="0" indent="-3175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None/>
            </a:pPr>
            <a:r>
              <a:rPr lang="pl-PL" sz="22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Koszty kwalifikowane to koszty danej inwestycji (dot. źródła OZE przy węzłach hybrydowych albo dot. magazynu ciepła) spełniające łącznie poniższe warunki:</a:t>
            </a:r>
          </a:p>
          <a:p>
            <a:pPr marL="268288" lvl="0" indent="-3175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None/>
            </a:pPr>
            <a:endParaRPr lang="pl-PL" sz="22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625475" indent="-357188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pl-PL" sz="22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koszty kwalifikowane do danej pomocy (np. koszty magazynu ciepła) oraz jednocześnie spełniające pozostałe warunki kwalifikowalności w ramach naboru (patrz: program priorytetowy)</a:t>
            </a:r>
          </a:p>
          <a:p>
            <a:pPr marL="625475" indent="-357188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pl-PL" sz="22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są ponoszone po złożeniu wniosku o dofinansowanie, przy czym jako dzień poniesienia kosztu należy rozumieć również dzień, w którym wnioskodawca podjął zobowiązanie do poniesienia kosztu</a:t>
            </a:r>
          </a:p>
          <a:p>
            <a:pPr marL="625475" indent="-357188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pl-PL" sz="22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68287" lvl="0" indent="0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None/>
            </a:pPr>
            <a:endParaRPr lang="pl-PL" sz="20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0" indent="0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None/>
            </a:pPr>
            <a:endParaRPr lang="pl-PL" sz="2000" dirty="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959270C-5C5F-7B42-F706-AAAE3C2CDF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16</a:t>
            </a:fld>
            <a:endParaRPr lang="pl-PL" altLang="pl-PL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E499B7D-F3AD-57AB-7AC0-96764AC7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26" y="6423859"/>
            <a:ext cx="10555178" cy="104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1992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>
            <a:extLst>
              <a:ext uri="{FF2B5EF4-FFF2-40B4-BE49-F238E27FC236}">
                <a16:creationId xmlns:a16="http://schemas.microsoft.com/office/drawing/2014/main" id="{5AEA4966-6EE5-DB3E-D872-EEE6849403C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47279" y="395461"/>
            <a:ext cx="10861094" cy="720080"/>
          </a:xfrm>
          <a:prstGeom prst="rect">
            <a:avLst/>
          </a:prstGeom>
          <a:solidFill>
            <a:schemeClr val="bg2">
              <a:lumMod val="85000"/>
            </a:schemeClr>
          </a:solidFill>
          <a:ln w="12700" cap="flat" cmpd="sng" algn="ctr">
            <a:solidFill>
              <a:srgbClr val="BDBDE9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006475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Dodatkowe warunki dot. pomocy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5FCB80A-ADC9-1848-7920-6826A6EA1B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7279" y="971525"/>
            <a:ext cx="10861094" cy="5544616"/>
          </a:xfrm>
        </p:spPr>
        <p:txBody>
          <a:bodyPr>
            <a:normAutofit/>
          </a:bodyPr>
          <a:lstStyle/>
          <a:p>
            <a:pPr marL="0" lvl="0" indent="0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None/>
            </a:pPr>
            <a:endParaRPr lang="pl-PL" sz="20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lvl="0" indent="0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None/>
            </a:pPr>
            <a:endParaRPr lang="pl-PL" sz="20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611187" indent="-342900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Font typeface="Wingdings" panose="05000000000000000000" pitchFamily="2" charset="2"/>
              <a:buChar char="Ø"/>
            </a:pPr>
            <a:endParaRPr lang="pl-PL" sz="20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611187" indent="-342900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Font typeface="Wingdings" panose="05000000000000000000" pitchFamily="2" charset="2"/>
              <a:buChar char="Ø"/>
            </a:pPr>
            <a:r>
              <a:rPr lang="pl-PL" sz="2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Nieprzekraczalny limit pomocy (tzw. próg notyfikacyjny):  50 mln euro (EDB) – </a:t>
            </a:r>
            <a:r>
              <a:rPr lang="pl-PL" sz="24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zgodnie z art. 4 ust. 1 lit. w rozporządzenia Komisji (UE) nr 651/2014</a:t>
            </a:r>
          </a:p>
          <a:p>
            <a:pPr marL="268287" indent="0" algn="ctr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None/>
            </a:pPr>
            <a:endParaRPr lang="pl-PL" sz="2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68287" indent="0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None/>
            </a:pPr>
            <a:endParaRPr lang="pl-PL" sz="2000" dirty="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959270C-5C5F-7B42-F706-AAAE3C2CDF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17</a:t>
            </a:fld>
            <a:endParaRPr lang="pl-PL" altLang="pl-PL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E499B7D-F3AD-57AB-7AC0-96764AC7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26" y="6423859"/>
            <a:ext cx="10555178" cy="104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4314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03263" y="611485"/>
            <a:ext cx="10861093" cy="648114"/>
          </a:xfrm>
        </p:spPr>
        <p:txBody>
          <a:bodyPr>
            <a:normAutofit/>
          </a:bodyPr>
          <a:lstStyle/>
          <a:p>
            <a:pPr algn="ctr"/>
            <a:r>
              <a:rPr lang="pl-PL" sz="3200" dirty="0"/>
              <a:t>Wielkość przedsiębiorstwa</a:t>
            </a:r>
          </a:p>
        </p:txBody>
      </p:sp>
      <p:sp>
        <p:nvSpPr>
          <p:cNvPr id="6" name="Tytuł 1">
            <a:extLst>
              <a:ext uri="{FF2B5EF4-FFF2-40B4-BE49-F238E27FC236}">
                <a16:creationId xmlns:a16="http://schemas.microsoft.com/office/drawing/2014/main" id="{1FA599DF-AEE8-1CE5-2004-CBA0EBD35934}"/>
              </a:ext>
            </a:extLst>
          </p:cNvPr>
          <p:cNvSpPr txBox="1">
            <a:spLocks/>
          </p:cNvSpPr>
          <p:nvPr/>
        </p:nvSpPr>
        <p:spPr>
          <a:xfrm>
            <a:off x="1076206" y="1206271"/>
            <a:ext cx="10861093" cy="845374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1007943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>
              <a:lnSpc>
                <a:spcPct val="120000"/>
              </a:lnSpc>
            </a:pPr>
            <a:r>
              <a:rPr lang="pl-PL" sz="2000" dirty="0"/>
              <a:t>(istotna dla: ustalenia dopuszczalnej intensywności pomocy na </a:t>
            </a:r>
          </a:p>
          <a:p>
            <a:pPr>
              <a:lnSpc>
                <a:spcPct val="120000"/>
              </a:lnSpc>
            </a:pPr>
            <a:r>
              <a:rPr lang="pl-PL" sz="2000" dirty="0"/>
              <a:t>OZE i magazyn oraz weryfikacji warunku przy pomocy de </a:t>
            </a:r>
            <a:r>
              <a:rPr lang="pl-PL" sz="2000" dirty="0" err="1"/>
              <a:t>minimis</a:t>
            </a:r>
            <a:r>
              <a:rPr lang="pl-PL" sz="2000" dirty="0"/>
              <a:t>)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289581" y="1547589"/>
            <a:ext cx="10861094" cy="5112250"/>
          </a:xfrm>
        </p:spPr>
        <p:txBody>
          <a:bodyPr/>
          <a:lstStyle/>
          <a:p>
            <a:endParaRPr lang="pl-PL" sz="2400" dirty="0"/>
          </a:p>
          <a:p>
            <a:pPr marL="0" indent="0">
              <a:buNone/>
            </a:pPr>
            <a:endParaRPr lang="pl-PL" sz="2400" dirty="0"/>
          </a:p>
          <a:p>
            <a:r>
              <a:rPr lang="pl-PL" sz="2400" dirty="0"/>
              <a:t>Wielkość przedsiębiorstwa określa się zgodnie z przepisami </a:t>
            </a:r>
          </a:p>
          <a:p>
            <a:pPr marL="176213" indent="0">
              <a:buNone/>
            </a:pPr>
            <a:r>
              <a:rPr lang="pl-PL" sz="2400" dirty="0"/>
              <a:t>art. 1-6 Załącznika I do Rozporządzenia Komisji (UE) NR 651/2014 z dnia 17 czerwca 2014 r. uznającego niektóre rodzaje pomocy za zgodne z rynkiem wewnętrznym w zastosowaniu art. 107 i 108 Traktatu</a:t>
            </a:r>
          </a:p>
          <a:p>
            <a:endParaRPr lang="pl-PL" sz="2400" dirty="0"/>
          </a:p>
          <a:p>
            <a:r>
              <a:rPr lang="pl-PL" sz="2400" dirty="0"/>
              <a:t> Jako dokument posiłkowy można stosować przygotowany przez Komisję Europejską: „Poradnik dla użytkowników dotyczący definicji MŚP” </a:t>
            </a:r>
            <a:r>
              <a:rPr lang="pl-PL" sz="2400" dirty="0">
                <a:hlinkClick r:id="rId2"/>
              </a:rPr>
              <a:t>https://ec.europa.eu/docsroom/documents/42921</a:t>
            </a:r>
            <a:r>
              <a:rPr lang="pl-PL" sz="2400" dirty="0"/>
              <a:t> </a:t>
            </a:r>
          </a:p>
          <a:p>
            <a:endParaRPr lang="pl-PL" sz="2400" dirty="0"/>
          </a:p>
          <a:p>
            <a:r>
              <a:rPr lang="pl-PL" sz="2400" dirty="0"/>
              <a:t>Strona NFOŚiGW:  </a:t>
            </a:r>
            <a:r>
              <a:rPr lang="pl-PL" sz="2400" dirty="0">
                <a:hlinkClick r:id="rId3"/>
              </a:rPr>
              <a:t>https://www.gov.pl/web/nfosigw/wielkosc-przedsiebiorstwa2</a:t>
            </a:r>
            <a:r>
              <a:rPr lang="pl-PL" sz="2400" dirty="0"/>
              <a:t> 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18</a:t>
            </a:fld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CEAB9B22-8043-6776-8A82-0091DED84D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7065" y="125723"/>
            <a:ext cx="3372774" cy="2843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2785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79845" y="539478"/>
            <a:ext cx="10861093" cy="648114"/>
          </a:xfrm>
        </p:spPr>
        <p:txBody>
          <a:bodyPr>
            <a:normAutofit/>
          </a:bodyPr>
          <a:lstStyle/>
          <a:p>
            <a:pPr algn="ctr"/>
            <a:r>
              <a:rPr lang="pl-PL" sz="3200" dirty="0"/>
              <a:t>Wielkość przedsiębiorstwa </a:t>
            </a:r>
          </a:p>
        </p:txBody>
      </p:sp>
      <p:pic>
        <p:nvPicPr>
          <p:cNvPr id="5" name="Symbol zastępczy zawartości 4" descr="Podział przedsiębiorstw&#10;Mikro, małe, średnie, duże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91295" y="1043533"/>
            <a:ext cx="9865096" cy="2886844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19</a:t>
            </a:fld>
            <a:endParaRPr lang="pl-PL" dirty="0"/>
          </a:p>
        </p:txBody>
      </p:sp>
      <p:pic>
        <p:nvPicPr>
          <p:cNvPr id="6" name="Obraz 3" descr="Tabela wielkość przedsiębiorstwa">
            <a:extLst>
              <a:ext uri="{FF2B5EF4-FFF2-40B4-BE49-F238E27FC236}">
                <a16:creationId xmlns:a16="http://schemas.microsoft.com/office/drawing/2014/main" id="{CD0E6C85-9593-C566-D60F-4F981AA0F958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948111" y="4139877"/>
            <a:ext cx="8856761" cy="2376264"/>
          </a:xfrm>
          <a:prstGeom prst="rect">
            <a:avLst/>
          </a:prstGeom>
          <a:ln>
            <a:noFill/>
          </a:ln>
        </p:spPr>
      </p:pic>
      <p:sp>
        <p:nvSpPr>
          <p:cNvPr id="7" name="Prostokąt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423743" y="4931965"/>
            <a:ext cx="432048" cy="288032"/>
          </a:xfrm>
          <a:prstGeom prst="rect">
            <a:avLst/>
          </a:prstGeom>
          <a:solidFill>
            <a:srgbClr val="A6D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i</a:t>
            </a:r>
          </a:p>
        </p:txBody>
      </p:sp>
      <p:sp>
        <p:nvSpPr>
          <p:cNvPr id="8" name="Prostokąt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423743" y="5480409"/>
            <a:ext cx="432048" cy="288032"/>
          </a:xfrm>
          <a:prstGeom prst="rect">
            <a:avLst/>
          </a:prstGeom>
          <a:solidFill>
            <a:srgbClr val="A6D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i</a:t>
            </a:r>
          </a:p>
        </p:txBody>
      </p:sp>
      <p:sp>
        <p:nvSpPr>
          <p:cNvPr id="9" name="Prostokąt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423743" y="6028853"/>
            <a:ext cx="432048" cy="288032"/>
          </a:xfrm>
          <a:prstGeom prst="rect">
            <a:avLst/>
          </a:prstGeom>
          <a:solidFill>
            <a:srgbClr val="A6D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i</a:t>
            </a:r>
          </a:p>
        </p:txBody>
      </p:sp>
      <p:sp>
        <p:nvSpPr>
          <p:cNvPr id="10" name="Prostokąt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944023" y="4931965"/>
            <a:ext cx="504056" cy="288032"/>
          </a:xfrm>
          <a:prstGeom prst="rect">
            <a:avLst/>
          </a:prstGeom>
          <a:solidFill>
            <a:srgbClr val="A6D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lub</a:t>
            </a:r>
          </a:p>
        </p:txBody>
      </p:sp>
      <p:sp>
        <p:nvSpPr>
          <p:cNvPr id="11" name="Prostokąt 1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944023" y="5429497"/>
            <a:ext cx="504056" cy="288032"/>
          </a:xfrm>
          <a:prstGeom prst="rect">
            <a:avLst/>
          </a:prstGeom>
          <a:solidFill>
            <a:srgbClr val="A6D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lub</a:t>
            </a:r>
          </a:p>
        </p:txBody>
      </p:sp>
      <p:sp>
        <p:nvSpPr>
          <p:cNvPr id="12" name="Prostokąt 1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944023" y="6028853"/>
            <a:ext cx="504056" cy="288032"/>
          </a:xfrm>
          <a:prstGeom prst="rect">
            <a:avLst/>
          </a:prstGeom>
          <a:solidFill>
            <a:srgbClr val="A6D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chemeClr val="tx1"/>
                </a:solidFill>
              </a:rPr>
              <a:t>lub</a:t>
            </a:r>
          </a:p>
        </p:txBody>
      </p:sp>
    </p:spTree>
    <p:extLst>
      <p:ext uri="{BB962C8B-B14F-4D97-AF65-F5344CB8AC3E}">
        <p14:creationId xmlns:p14="http://schemas.microsoft.com/office/powerpoint/2010/main" val="1517418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D6FACC1-2E1C-7635-6D2D-CBD91C1F9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9100" y="467469"/>
            <a:ext cx="10861095" cy="720080"/>
          </a:xfrm>
        </p:spPr>
        <p:txBody>
          <a:bodyPr>
            <a:normAutofit/>
          </a:bodyPr>
          <a:lstStyle/>
          <a:p>
            <a:pPr algn="ctr"/>
            <a:r>
              <a:rPr lang="pl-PL" sz="2800" b="1" dirty="0">
                <a:solidFill>
                  <a:srgbClr val="00207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Dofinansowanie a pomoc publiczna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5FCB80A-ADC9-1848-7920-6826A6EA1B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4520" y="1530563"/>
            <a:ext cx="10861094" cy="4553530"/>
          </a:xfrm>
        </p:spPr>
        <p:txBody>
          <a:bodyPr>
            <a:normAutofit/>
          </a:bodyPr>
          <a:lstStyle/>
          <a:p>
            <a:pPr marL="0" lvl="0" indent="0" defTabSz="1006475" eaLnBrk="0" fontAlgn="base" hangingPunct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Clr>
                <a:srgbClr val="003399"/>
              </a:buClr>
              <a:buNone/>
            </a:pPr>
            <a:r>
              <a:rPr lang="x-none" dirty="0">
                <a:solidFill>
                  <a:srgbClr val="000000"/>
                </a:solidFill>
              </a:rPr>
              <a:t>Zgodnie z art. 107 ust. 1 Traktatu o funkcjonowaniu Unii Europejskiej (TFUE) wsparcie stanowi pomoc publiczną, jeśli łącznie spełnia następujące przesłanki</a:t>
            </a:r>
            <a:r>
              <a:rPr lang="pl-PL" dirty="0">
                <a:solidFill>
                  <a:srgbClr val="000000"/>
                </a:solidFill>
              </a:rPr>
              <a:t>:</a:t>
            </a:r>
          </a:p>
          <a:p>
            <a:pPr marL="542925" lvl="0" indent="-250825" defTabSz="1006475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00000"/>
                </a:solidFill>
              </a:rPr>
              <a:t>udzielane jest przez państwo lub ze źródeł państwowych;</a:t>
            </a:r>
          </a:p>
          <a:p>
            <a:pPr marL="542925" lvl="0" indent="-250825" defTabSz="1006475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00000"/>
                </a:solidFill>
              </a:rPr>
              <a:t>ma charakter selektywny;</a:t>
            </a:r>
          </a:p>
          <a:p>
            <a:pPr marL="542925" lvl="0" indent="-250825" defTabSz="1006475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00000"/>
                </a:solidFill>
              </a:rPr>
              <a:t>powoduje uzyskanie korzyści;</a:t>
            </a:r>
          </a:p>
          <a:p>
            <a:pPr marL="542925" lvl="0" indent="-250825" defTabSz="1006475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00000"/>
                </a:solidFill>
              </a:rPr>
              <a:t>udzielane jest przedsiębiorcy (podmiotowi prowadzącemu działalność gospodarczą w rozumieniu unijnego prawa konkurencji, tj. oferującemu produkty lub usługi na rynku, niezależnie od jego statusu prawnego i sposobu jego finansowania);</a:t>
            </a:r>
          </a:p>
          <a:p>
            <a:pPr marL="542925" lvl="0" indent="-250825" defTabSz="1006475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00000"/>
                </a:solidFill>
              </a:rPr>
              <a:t>grozi zakłóceniem lub zakłóca konkurencję oraz wpływa na wymianę handlową między państwami członkowskimi UE.</a:t>
            </a:r>
          </a:p>
          <a:p>
            <a:pPr marL="0" lvl="0" indent="0" defTabSz="1006475" eaLnBrk="0" fontAlgn="base" hangingPunct="0">
              <a:spcBef>
                <a:spcPts val="0"/>
              </a:spcBef>
              <a:spcAft>
                <a:spcPct val="0"/>
              </a:spcAft>
              <a:buClr>
                <a:srgbClr val="003399"/>
              </a:buClr>
              <a:buNone/>
            </a:pPr>
            <a:endParaRPr lang="pl-PL" sz="16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959270C-5C5F-7B42-F706-AAAE3C2CDF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2</a:t>
            </a:fld>
            <a:endParaRPr lang="pl-PL" altLang="pl-PL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E499B7D-F3AD-57AB-7AC0-96764AC7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26" y="6423859"/>
            <a:ext cx="10555178" cy="104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7440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279845" y="539478"/>
            <a:ext cx="10861093" cy="648114"/>
          </a:xfrm>
        </p:spPr>
        <p:txBody>
          <a:bodyPr>
            <a:normAutofit/>
          </a:bodyPr>
          <a:lstStyle/>
          <a:p>
            <a:pPr algn="ctr"/>
            <a:r>
              <a:rPr lang="pl-PL" sz="3200" dirty="0"/>
              <a:t>Wielkość  przedsiębiorstwa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284472" y="1204093"/>
            <a:ext cx="10870830" cy="5112250"/>
          </a:xfrm>
        </p:spPr>
        <p:txBody>
          <a:bodyPr>
            <a:normAutofit fontScale="77500" lnSpcReduction="20000"/>
          </a:bodyPr>
          <a:lstStyle/>
          <a:p>
            <a:r>
              <a:rPr lang="pl-PL" sz="2400" dirty="0"/>
              <a:t>Przedsiębiorstwo </a:t>
            </a:r>
            <a:r>
              <a:rPr lang="pl-PL" sz="2400" b="1" dirty="0"/>
              <a:t>niezależne  (samodzielne) </a:t>
            </a:r>
            <a:r>
              <a:rPr lang="pl-PL" sz="2400" dirty="0"/>
              <a:t>–  tylko dane własne</a:t>
            </a:r>
          </a:p>
          <a:p>
            <a:r>
              <a:rPr lang="pl-PL" sz="2400" dirty="0"/>
              <a:t>Przedsiębiorstwo </a:t>
            </a:r>
            <a:r>
              <a:rPr lang="pl-PL" sz="2400" b="1" dirty="0"/>
              <a:t>partnerskie</a:t>
            </a:r>
            <a:r>
              <a:rPr lang="pl-PL" sz="2400" dirty="0"/>
              <a:t> (od 25% do 50% udziałów lub akcji) – dane własne plus dane przedsiębiorstw partnerskich, proporcjonalnie do udziału</a:t>
            </a:r>
          </a:p>
          <a:p>
            <a:r>
              <a:rPr lang="pl-PL" sz="2400" dirty="0"/>
              <a:t>Przedsiębiorstwo </a:t>
            </a:r>
            <a:r>
              <a:rPr lang="pl-PL" sz="2400" b="1" dirty="0"/>
              <a:t>powiązane</a:t>
            </a:r>
            <a:r>
              <a:rPr lang="pl-PL" sz="2400" dirty="0"/>
              <a:t> – (powyżej 50% udziałów lub akcji/inny rodzaj kontroli) – dane własne plus 100% danych przedsiębiorstw powiązanych</a:t>
            </a:r>
          </a:p>
          <a:p>
            <a:pPr marL="0" indent="0">
              <a:buNone/>
            </a:pPr>
            <a:r>
              <a:rPr lang="pl-PL" sz="2400" dirty="0">
                <a:solidFill>
                  <a:schemeClr val="accent1"/>
                </a:solidFill>
              </a:rPr>
              <a:t>Uwaga: powyższe związki zachodzą bezpośrednio lub pośrednio na nieograniczonej liczbie poziomów, uwzględnieniu podlegają również związki z podmiotami spoza Polski</a:t>
            </a:r>
          </a:p>
          <a:p>
            <a:pPr marL="0" indent="0">
              <a:buNone/>
            </a:pPr>
            <a:endParaRPr lang="pl-PL" sz="2400" dirty="0"/>
          </a:p>
          <a:p>
            <a:pPr marL="0" indent="0">
              <a:buNone/>
            </a:pPr>
            <a:r>
              <a:rPr lang="pl-PL" sz="2400" dirty="0"/>
              <a:t>Zasadniczo przedsiębiorstwo nie może być uznane za mikro/małe/średnie przedsiębiorstwo, jeżeli 25% lub więcej jego kapitału lub głosów jest kontrolowane bezpośrednio lub pośrednio, łącznie lub indywidualnie, przez jeden lub kilka podmiotów publicznych</a:t>
            </a:r>
          </a:p>
          <a:p>
            <a:endParaRPr lang="pl-PL" sz="2400" dirty="0"/>
          </a:p>
          <a:p>
            <a:pPr marL="0" indent="0">
              <a:buNone/>
            </a:pPr>
            <a:r>
              <a:rPr lang="pl-PL" sz="2400" dirty="0"/>
              <a:t>Powiązania zachodzą również poprzez osoby fizyczne!</a:t>
            </a:r>
          </a:p>
          <a:p>
            <a:endParaRPr lang="pl-PL" sz="2400" dirty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015AA-59F6-416B-87A6-8E3D940284E2}" type="slidenum">
              <a:rPr lang="pl-PL" smtClean="0"/>
              <a:pPr/>
              <a:t>20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234299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D52E63F4-918A-D90A-AB94-4C0AAA429A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272871" y="2195660"/>
            <a:ext cx="4510911" cy="2664297"/>
          </a:xfrm>
          <a:prstGeom prst="rect">
            <a:avLst/>
          </a:prstGeom>
          <a:solidFill>
            <a:srgbClr val="93C67B"/>
          </a:solidFill>
          <a:ln>
            <a:solidFill>
              <a:srgbClr val="BDBD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Rozporządzenie Komisji (UE) 2023/2831 z dnia 13 grudnia 2023 r. w sprawie stosowania art. 107 i 108 Traktatu o funkcjonowaniu Unii Europejskiej do pomocy de </a:t>
            </a:r>
            <a:r>
              <a:rPr kumimoji="0" lang="pl-PL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minimis</a:t>
            </a: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lang="pl-PL" sz="2000" dirty="0">
              <a:solidFill>
                <a:srgbClr val="93C67B"/>
              </a:solidFill>
            </a:endParaRP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A8B37C1F-33F0-38EB-D83D-953023B3AE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/>
        </p:nvSpPr>
        <p:spPr>
          <a:xfrm>
            <a:off x="6647880" y="971526"/>
            <a:ext cx="5425268" cy="5040560"/>
          </a:xfrm>
          <a:prstGeom prst="rect">
            <a:avLst/>
          </a:prstGeom>
          <a:solidFill>
            <a:srgbClr val="00B050"/>
          </a:solidFill>
          <a:ln>
            <a:solidFill>
              <a:srgbClr val="554B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Dotyczy pomocy przeznaczonej na działania edukacyjne w zakresie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podnoszenia świadomości ekologicznej społeczeństwa oraz/albo na współpracę, w tym wymianę wiedzy i doświadczeń oraz konsultacje, z partnerami z innych Państw Członkowskich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(działania fakultatywne)</a:t>
            </a:r>
          </a:p>
        </p:txBody>
      </p:sp>
      <p:sp>
        <p:nvSpPr>
          <p:cNvPr id="5" name="Tytuł 4">
            <a:extLst>
              <a:ext uri="{FF2B5EF4-FFF2-40B4-BE49-F238E27FC236}">
                <a16:creationId xmlns:a16="http://schemas.microsoft.com/office/drawing/2014/main" id="{FADF9E51-63E1-8A13-6AAA-C39458BF92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9102" y="-1080001"/>
            <a:ext cx="10861093" cy="1080001"/>
          </a:xfr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pl-PL" dirty="0"/>
              <a:t>21</a:t>
            </a:r>
          </a:p>
        </p:txBody>
      </p:sp>
      <p:sp>
        <p:nvSpPr>
          <p:cNvPr id="29698" name="Symbol zastępczy numeru slajdu 3">
            <a:extLst>
              <a:ext uri="{FF2B5EF4-FFF2-40B4-BE49-F238E27FC236}">
                <a16:creationId xmlns:a16="http://schemas.microsoft.com/office/drawing/2014/main" id="{E0CAB31B-18C4-CE06-EFE9-5D5BA78411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E2F5FD6E-0448-46C9-92D4-F7FFFF044C1D}" type="slidenum">
              <a:rPr lang="pl-PL" altLang="pl-PL" smtClean="0">
                <a:solidFill>
                  <a:schemeClr val="tx2"/>
                </a:solidFill>
                <a:latin typeface="Open Sans" panose="020B0806030504020204" pitchFamily="34" charset="0"/>
              </a:rPr>
              <a:pPr/>
              <a:t>21</a:t>
            </a:fld>
            <a:endParaRPr lang="pl-PL" altLang="pl-PL">
              <a:solidFill>
                <a:schemeClr val="tx2"/>
              </a:solidFill>
              <a:latin typeface="Open Sans" panose="020B0806030504020204" pitchFamily="34" charset="0"/>
            </a:endParaRP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A8D6727F-92DC-8074-D290-B9EA3703D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26" y="6423859"/>
            <a:ext cx="10555178" cy="104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2412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>
            <a:extLst>
              <a:ext uri="{FF2B5EF4-FFF2-40B4-BE49-F238E27FC236}">
                <a16:creationId xmlns:a16="http://schemas.microsoft.com/office/drawing/2014/main" id="{E41953AB-1726-F33D-2C05-2C52B3BE3206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91750" y="288553"/>
            <a:ext cx="10861094" cy="699986"/>
          </a:xfrm>
          <a:prstGeom prst="rect">
            <a:avLst/>
          </a:prstGeom>
          <a:solidFill>
            <a:schemeClr val="accent2"/>
          </a:solidFill>
          <a:ln w="12700" cap="flat" cmpd="sng" algn="ctr">
            <a:solidFill>
              <a:srgbClr val="BDBDE9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006475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Przeznaczenie: pomoc na działania edukacyjne</a:t>
            </a: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5FCB80A-ADC9-1848-7920-6826A6EA1B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6931" y="968226"/>
            <a:ext cx="10861094" cy="5623221"/>
          </a:xfrm>
        </p:spPr>
        <p:txBody>
          <a:bodyPr>
            <a:normAutofit/>
          </a:bodyPr>
          <a:lstStyle/>
          <a:p>
            <a:pPr marL="250825" lvl="0" indent="-250825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Font typeface="Wingdings" panose="05000000000000000000" pitchFamily="2" charset="2"/>
              <a:buChar char="Ø"/>
            </a:pPr>
            <a:endParaRPr lang="pl-PL" sz="19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50825" lvl="0" indent="-250825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Font typeface="Wingdings" panose="05000000000000000000" pitchFamily="2" charset="2"/>
              <a:buChar char="Ø"/>
            </a:pPr>
            <a:r>
              <a:rPr lang="pl-PL" sz="19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Warunki dopuszczalności:</a:t>
            </a:r>
          </a:p>
          <a:p>
            <a:pPr marL="250825" lvl="0" indent="-250825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FontTx/>
              <a:buChar char="-"/>
            </a:pPr>
            <a:r>
              <a:rPr lang="pl-PL" sz="19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limit kwotowy: 300 000 euro w okresie 3 ostatnich lat (3 x 365 dni)</a:t>
            </a:r>
          </a:p>
          <a:p>
            <a:pPr marL="250825" lvl="0" indent="-250825" algn="just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FontTx/>
              <a:buChar char="-"/>
            </a:pPr>
            <a:r>
              <a:rPr lang="pl-PL" sz="19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ww. limit dotyczy grupy podmiotów powiązanych tworzących „jedno przedsiębiorstwo” w rozumieniu przepisów o pomocy de </a:t>
            </a:r>
            <a:r>
              <a:rPr lang="pl-PL" sz="1900" dirty="0" err="1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minimis</a:t>
            </a:r>
            <a:endParaRPr lang="pl-PL" sz="19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50825" lvl="0" indent="-250825" algn="just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FontTx/>
              <a:buChar char="-"/>
            </a:pPr>
            <a:r>
              <a:rPr lang="pl-PL" sz="19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brak ograniczeń w kontekście kosztów kwalifikowanych/intensywności dofinansowania</a:t>
            </a:r>
          </a:p>
          <a:p>
            <a:pPr marL="250825" lvl="0" indent="-250825" algn="just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FontTx/>
              <a:buChar char="-"/>
            </a:pPr>
            <a:r>
              <a:rPr lang="pl-PL" sz="19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brak konieczności wykazywania „efektu zachęty”</a:t>
            </a:r>
          </a:p>
          <a:p>
            <a:pPr marL="0" lvl="0" indent="0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None/>
            </a:pPr>
            <a:endParaRPr lang="pl-PL" sz="1900" dirty="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50825" lvl="0" indent="-250825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Font typeface="Wingdings" panose="05000000000000000000" pitchFamily="2" charset="2"/>
              <a:buChar char="Ø"/>
            </a:pPr>
            <a:r>
              <a:rPr lang="pl-PL" sz="19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Informacja o otrzymanej pomocy de </a:t>
            </a:r>
            <a:r>
              <a:rPr lang="pl-PL" sz="1900" dirty="0" err="1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minimis</a:t>
            </a:r>
            <a:r>
              <a:rPr lang="pl-PL" sz="19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do odszukania w bazie SUDOP: </a:t>
            </a:r>
            <a:r>
              <a:rPr lang="pl-PL" sz="19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2"/>
              </a:rPr>
              <a:t>https://sudop.uokik.gov.pl/home</a:t>
            </a:r>
            <a:r>
              <a:rPr lang="pl-PL" sz="19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marL="250825" lvl="0" indent="-250825" algn="just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Font typeface="Wingdings" panose="05000000000000000000" pitchFamily="2" charset="2"/>
              <a:buChar char="Ø"/>
            </a:pPr>
            <a:r>
              <a:rPr lang="pl-PL" sz="19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Udzielenie pomocy de </a:t>
            </a:r>
            <a:r>
              <a:rPr lang="pl-PL" sz="1900" dirty="0" err="1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minimis</a:t>
            </a:r>
            <a:r>
              <a:rPr lang="pl-PL" sz="19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potwierdzane jest zaświadczeniem (wzór określony w załączniku do rozporządzenia Rady Ministrów w sprawie zaświadczeń o pomocy de </a:t>
            </a:r>
            <a:r>
              <a:rPr lang="pl-PL" sz="1900" dirty="0" err="1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minimis</a:t>
            </a:r>
            <a:r>
              <a:rPr lang="pl-PL" sz="19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 pomocy de </a:t>
            </a:r>
            <a:r>
              <a:rPr lang="pl-PL" sz="1900" dirty="0" err="1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minimis</a:t>
            </a:r>
            <a:r>
              <a:rPr lang="pl-PL" sz="19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w rolnictwie lub rybołówstwie)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959270C-5C5F-7B42-F706-AAAE3C2CDF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22</a:t>
            </a:fld>
            <a:endParaRPr lang="pl-PL" altLang="pl-PL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E499B7D-F3AD-57AB-7AC0-96764AC7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26" y="6423859"/>
            <a:ext cx="10555178" cy="1046584"/>
          </a:xfrm>
          <a:prstGeom prst="rect">
            <a:avLst/>
          </a:prstGeom>
        </p:spPr>
      </p:pic>
      <p:sp>
        <p:nvSpPr>
          <p:cNvPr id="7" name="Prostokąt zaokrąglony 9">
            <a:extLst>
              <a:ext uri="{FF2B5EF4-FFF2-40B4-BE49-F238E27FC236}">
                <a16:creationId xmlns:a16="http://schemas.microsoft.com/office/drawing/2014/main" id="{AEB12D73-1F5E-EBE0-2992-F57032D836A0}"/>
              </a:ext>
            </a:extLst>
          </p:cNvPr>
          <p:cNvSpPr/>
          <p:nvPr/>
        </p:nvSpPr>
        <p:spPr>
          <a:xfrm>
            <a:off x="1256631" y="5491234"/>
            <a:ext cx="10858925" cy="1100214"/>
          </a:xfrm>
          <a:prstGeom prst="roundRect">
            <a:avLst/>
          </a:prstGeom>
          <a:solidFill>
            <a:srgbClr val="A6D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Uwaga:</a:t>
            </a:r>
            <a:r>
              <a:rPr lang="pl-PL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W przypadku dużych przedsiębiorstw beneficjent pomocy de </a:t>
            </a:r>
            <a:r>
              <a:rPr lang="pl-PL" sz="18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minimis</a:t>
            </a:r>
            <a:r>
              <a:rPr lang="pl-PL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udzielanej w formie preferencyjnej pożyczki, musi znajdować się w sytuacji porównywalnej co najmniej z oceną kredytową „B-” (tj. rating beneficjenta nie może odpowiadać kategorii „zły/trudności finansowe”). </a:t>
            </a:r>
            <a:endParaRPr lang="pl-PL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8570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D6FACC1-2E1C-7635-6D2D-CBD91C1F9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9100" y="395462"/>
            <a:ext cx="10861095" cy="504056"/>
          </a:xfrm>
        </p:spPr>
        <p:txBody>
          <a:bodyPr/>
          <a:lstStyle/>
          <a:p>
            <a:pPr algn="ctr"/>
            <a:r>
              <a:rPr lang="pl-PL" dirty="0"/>
              <a:t>Wniosek o dofinansowanie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5FCB80A-ADC9-1848-7920-6826A6EA1B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8550" y="1043533"/>
            <a:ext cx="11070757" cy="5544616"/>
          </a:xfrm>
        </p:spPr>
        <p:txBody>
          <a:bodyPr>
            <a:normAutofit fontScale="40000" lnSpcReduction="20000"/>
          </a:bodyPr>
          <a:lstStyle/>
          <a:p>
            <a:pPr marL="0" lvl="0" indent="0" defTabSz="1006475" eaLnBrk="0" fontAlgn="base" hangingPunct="0">
              <a:lnSpc>
                <a:spcPct val="1000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None/>
            </a:pPr>
            <a:r>
              <a:rPr lang="pl-PL" sz="5500" b="1" dirty="0">
                <a:solidFill>
                  <a:srgbClr val="000000"/>
                </a:solidFill>
              </a:rPr>
              <a:t>1.  Wniosek w GWD – zakładka: Pomoc publiczna </a:t>
            </a:r>
            <a:r>
              <a:rPr lang="pl-PL" sz="5500" dirty="0">
                <a:solidFill>
                  <a:srgbClr val="000000"/>
                </a:solidFill>
              </a:rPr>
              <a:t>(wraz z </a:t>
            </a:r>
            <a:r>
              <a:rPr lang="pl-PL" sz="5500" b="1" dirty="0">
                <a:solidFill>
                  <a:srgbClr val="FF0000"/>
                </a:solidFill>
              </a:rPr>
              <a:t>instrukcją</a:t>
            </a:r>
            <a:r>
              <a:rPr lang="pl-PL" sz="5500" dirty="0">
                <a:solidFill>
                  <a:srgbClr val="000000"/>
                </a:solidFill>
              </a:rPr>
              <a:t>) – obowiązkowo</a:t>
            </a:r>
          </a:p>
          <a:p>
            <a:pPr marL="0" lvl="0" indent="0" defTabSz="1006475" eaLnBrk="0" fontAlgn="base" hangingPunct="0">
              <a:lnSpc>
                <a:spcPct val="1000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None/>
            </a:pPr>
            <a:endParaRPr lang="pl-PL" sz="5500" dirty="0">
              <a:solidFill>
                <a:srgbClr val="000000"/>
              </a:solidFill>
            </a:endParaRPr>
          </a:p>
          <a:p>
            <a:pPr marL="0" lvl="0" indent="0" defTabSz="1006475" eaLnBrk="0" fontAlgn="base" hangingPunct="0">
              <a:lnSpc>
                <a:spcPct val="1000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None/>
            </a:pPr>
            <a:r>
              <a:rPr lang="pl-PL" sz="5500" b="1" dirty="0">
                <a:solidFill>
                  <a:srgbClr val="000000"/>
                </a:solidFill>
              </a:rPr>
              <a:t>2.  Załączniki </a:t>
            </a:r>
            <a:r>
              <a:rPr lang="pl-PL" sz="5500" dirty="0">
                <a:solidFill>
                  <a:srgbClr val="000000"/>
                </a:solidFill>
              </a:rPr>
              <a:t>[wzory dokumentów w GWD]</a:t>
            </a:r>
            <a:r>
              <a:rPr lang="pl-PL" sz="5500" b="1" dirty="0">
                <a:solidFill>
                  <a:srgbClr val="000000"/>
                </a:solidFill>
              </a:rPr>
              <a:t>:</a:t>
            </a:r>
          </a:p>
          <a:p>
            <a:pPr marL="0" lvl="0" indent="0" defTabSz="1006475" eaLnBrk="0" fontAlgn="base" hangingPunct="0">
              <a:lnSpc>
                <a:spcPct val="1000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None/>
            </a:pPr>
            <a:r>
              <a:rPr lang="pl-PL" sz="5500" b="1" dirty="0">
                <a:solidFill>
                  <a:srgbClr val="000000"/>
                </a:solidFill>
              </a:rPr>
              <a:t>        a) Kalkulator pomocy publicznej </a:t>
            </a:r>
            <a:r>
              <a:rPr lang="pl-PL" sz="5500" dirty="0">
                <a:solidFill>
                  <a:srgbClr val="000000"/>
                </a:solidFill>
              </a:rPr>
              <a:t>– w wersji z 26.11.2024 r. (wraz z </a:t>
            </a:r>
            <a:r>
              <a:rPr lang="pl-PL" sz="5500" b="1" dirty="0">
                <a:solidFill>
                  <a:srgbClr val="FF0000"/>
                </a:solidFill>
              </a:rPr>
              <a:t>instrukcją</a:t>
            </a:r>
            <a:r>
              <a:rPr lang="pl-PL" sz="5500" dirty="0">
                <a:solidFill>
                  <a:srgbClr val="000000"/>
                </a:solidFill>
              </a:rPr>
              <a:t>) - obowiązkowo</a:t>
            </a:r>
            <a:endParaRPr lang="pl-PL" sz="5500" b="1" dirty="0">
              <a:solidFill>
                <a:srgbClr val="000000"/>
              </a:solidFill>
            </a:endParaRPr>
          </a:p>
          <a:p>
            <a:pPr marL="0" lvl="0" indent="0" defTabSz="1006475" eaLnBrk="0" fontAlgn="base" hangingPunct="0">
              <a:lnSpc>
                <a:spcPct val="1000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None/>
            </a:pPr>
            <a:r>
              <a:rPr lang="pl-PL" sz="5500" b="1" dirty="0">
                <a:solidFill>
                  <a:srgbClr val="000000"/>
                </a:solidFill>
              </a:rPr>
              <a:t>        b) Formularz informacji przedstawianych przy ubieganiu się o pomoc inną niż pomoc w rolnictwie lub rybołówstwie, pomoc de </a:t>
            </a:r>
            <a:r>
              <a:rPr lang="pl-PL" sz="5500" b="1" dirty="0" err="1">
                <a:solidFill>
                  <a:srgbClr val="000000"/>
                </a:solidFill>
              </a:rPr>
              <a:t>minimis</a:t>
            </a:r>
            <a:r>
              <a:rPr lang="pl-PL" sz="5500" b="1" dirty="0">
                <a:solidFill>
                  <a:srgbClr val="000000"/>
                </a:solidFill>
              </a:rPr>
              <a:t> lub pomoc de </a:t>
            </a:r>
            <a:r>
              <a:rPr lang="pl-PL" sz="5500" b="1" dirty="0" err="1">
                <a:solidFill>
                  <a:srgbClr val="000000"/>
                </a:solidFill>
              </a:rPr>
              <a:t>minimis</a:t>
            </a:r>
            <a:r>
              <a:rPr lang="pl-PL" sz="5500" b="1" dirty="0">
                <a:solidFill>
                  <a:srgbClr val="000000"/>
                </a:solidFill>
              </a:rPr>
              <a:t> w rolnictwie lub rybołówstwie </a:t>
            </a:r>
            <a:r>
              <a:rPr lang="pl-PL" sz="5500" dirty="0">
                <a:solidFill>
                  <a:srgbClr val="000000"/>
                </a:solidFill>
              </a:rPr>
              <a:t>– obowiązkowo </a:t>
            </a:r>
          </a:p>
          <a:p>
            <a:pPr marL="0" lvl="0" indent="0" defTabSz="1006475" eaLnBrk="0" fontAlgn="base" hangingPunct="0">
              <a:lnSpc>
                <a:spcPct val="1000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None/>
            </a:pPr>
            <a:r>
              <a:rPr lang="pl-PL" sz="5500" b="1" dirty="0">
                <a:solidFill>
                  <a:srgbClr val="000000"/>
                </a:solidFill>
              </a:rPr>
              <a:t>        c) Formularz informacji przedstawianych przy ubieganiu się o pomoc de </a:t>
            </a:r>
            <a:r>
              <a:rPr lang="pl-PL" sz="5500" b="1" dirty="0" err="1">
                <a:solidFill>
                  <a:srgbClr val="000000"/>
                </a:solidFill>
              </a:rPr>
              <a:t>minimis</a:t>
            </a:r>
            <a:r>
              <a:rPr lang="pl-PL" sz="5500" b="1" dirty="0">
                <a:solidFill>
                  <a:srgbClr val="000000"/>
                </a:solidFill>
              </a:rPr>
              <a:t> </a:t>
            </a:r>
            <a:r>
              <a:rPr lang="pl-PL" sz="5500" dirty="0">
                <a:solidFill>
                  <a:srgbClr val="000000"/>
                </a:solidFill>
              </a:rPr>
              <a:t>- w przypadku ubiegania się o pomocy de </a:t>
            </a:r>
            <a:r>
              <a:rPr lang="pl-PL" sz="5500" dirty="0" err="1">
                <a:solidFill>
                  <a:srgbClr val="000000"/>
                </a:solidFill>
              </a:rPr>
              <a:t>minimis</a:t>
            </a:r>
            <a:r>
              <a:rPr lang="pl-PL" sz="5500" dirty="0">
                <a:solidFill>
                  <a:srgbClr val="000000"/>
                </a:solidFill>
              </a:rPr>
              <a:t> 			          </a:t>
            </a:r>
          </a:p>
          <a:p>
            <a:pPr marL="0" lvl="0" indent="0" defTabSz="1006475" eaLnBrk="0" fontAlgn="base" hangingPunct="0">
              <a:lnSpc>
                <a:spcPct val="1000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None/>
            </a:pPr>
            <a:r>
              <a:rPr lang="pl-PL" sz="5500" dirty="0">
                <a:solidFill>
                  <a:srgbClr val="000000"/>
                </a:solidFill>
              </a:rPr>
              <a:t>        d) Związane z pomocą - </a:t>
            </a:r>
            <a:r>
              <a:rPr lang="pl-PL" sz="5500" b="1" dirty="0">
                <a:solidFill>
                  <a:srgbClr val="000000"/>
                </a:solidFill>
              </a:rPr>
              <a:t>Kalkulator WACC </a:t>
            </a:r>
            <a:r>
              <a:rPr lang="pl-PL" sz="5500" dirty="0">
                <a:solidFill>
                  <a:srgbClr val="000000"/>
                </a:solidFill>
              </a:rPr>
              <a:t>(aktywny plik Excel) [do ustalenia poziomu ratingu </a:t>
            </a:r>
            <a:r>
              <a:rPr lang="pl-PL" sz="55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(wymaganego dla obliczenia EDB z pożyczki EFRR) </a:t>
            </a:r>
            <a:r>
              <a:rPr lang="pl-PL" sz="5500" dirty="0">
                <a:solidFill>
                  <a:srgbClr val="000000"/>
                </a:solidFill>
              </a:rPr>
              <a:t>oraz wyliczenia wskaźnika WACC </a:t>
            </a:r>
            <a:r>
              <a:rPr lang="pl-PL" sz="55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(dla obliczenia luki)</a:t>
            </a:r>
            <a:r>
              <a:rPr lang="pl-PL" sz="5500" dirty="0">
                <a:solidFill>
                  <a:srgbClr val="000000"/>
                </a:solidFill>
              </a:rPr>
              <a:t>] oraz wyliczenie „luki w finansowaniu” w </a:t>
            </a:r>
            <a:r>
              <a:rPr lang="pl-PL" sz="5500" b="1" dirty="0">
                <a:solidFill>
                  <a:srgbClr val="000000"/>
                </a:solidFill>
              </a:rPr>
              <a:t>Modelu finansowym</a:t>
            </a:r>
          </a:p>
          <a:p>
            <a:pPr marL="0" lvl="0" indent="0" defTabSz="1006475" eaLnBrk="0" fontAlgn="base" hangingPunct="0">
              <a:lnSpc>
                <a:spcPct val="100000"/>
              </a:lnSpc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None/>
            </a:pPr>
            <a:endParaRPr lang="pl-PL" dirty="0">
              <a:solidFill>
                <a:srgbClr val="000000"/>
              </a:solidFill>
            </a:endParaRPr>
          </a:p>
          <a:p>
            <a:pPr marL="0" lvl="0" indent="0" defTabSz="1006475" eaLnBrk="0" fontAlgn="base" hangingPunct="0"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None/>
            </a:pPr>
            <a:r>
              <a:rPr lang="pl-PL" dirty="0">
                <a:solidFill>
                  <a:srgbClr val="000000"/>
                </a:solidFill>
              </a:rPr>
              <a:t>      </a:t>
            </a:r>
          </a:p>
          <a:p>
            <a:pPr marL="0" lvl="0" indent="0" defTabSz="1006475" eaLnBrk="0" fontAlgn="base" hangingPunct="0">
              <a:spcBef>
                <a:spcPts val="1100"/>
              </a:spcBef>
              <a:spcAft>
                <a:spcPct val="0"/>
              </a:spcAft>
              <a:buClr>
                <a:srgbClr val="003399"/>
              </a:buClr>
              <a:buNone/>
            </a:pPr>
            <a:endParaRPr lang="pl-PL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959270C-5C5F-7B42-F706-AAAE3C2CDF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23</a:t>
            </a:fld>
            <a:endParaRPr lang="pl-PL" altLang="pl-PL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E499B7D-F3AD-57AB-7AC0-96764AC7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26" y="6423859"/>
            <a:ext cx="10555178" cy="104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6944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>
            <a:extLst>
              <a:ext uri="{FF2B5EF4-FFF2-40B4-BE49-F238E27FC236}">
                <a16:creationId xmlns:a16="http://schemas.microsoft.com/office/drawing/2014/main" id="{5AEA4966-6EE5-DB3E-D872-EEE6849403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247279" y="395461"/>
            <a:ext cx="10861094" cy="609891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solidFill>
              <a:srgbClr val="BDBD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 defTabSz="1006475" eaLnBrk="0" fontAlgn="base" hangingPunct="0">
              <a:spcBef>
                <a:spcPts val="600"/>
              </a:spcBef>
              <a:buClr>
                <a:srgbClr val="003399"/>
              </a:buClr>
            </a:pPr>
            <a:r>
              <a:rPr lang="pl-PL" sz="2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Dodatkowe informacje dot. dofinansowania</a:t>
            </a:r>
          </a:p>
        </p:txBody>
      </p:sp>
      <p:sp>
        <p:nvSpPr>
          <p:cNvPr id="10" name="Prostokąt zaokrąglony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759447" y="1306233"/>
            <a:ext cx="8032283" cy="1672131"/>
          </a:xfrm>
          <a:prstGeom prst="roundRect">
            <a:avLst/>
          </a:prstGeom>
          <a:solidFill>
            <a:srgbClr val="A6D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200" dirty="0">
                <a:solidFill>
                  <a:schemeClr val="accent4"/>
                </a:solidFill>
              </a:rPr>
              <a:t>Wyliczenie: </a:t>
            </a:r>
          </a:p>
          <a:p>
            <a:pPr marL="285750" indent="-285750" algn="ctr">
              <a:buFontTx/>
              <a:buChar char="-"/>
            </a:pPr>
            <a:r>
              <a:rPr lang="pl-PL" sz="2200" dirty="0">
                <a:solidFill>
                  <a:schemeClr val="accent4"/>
                </a:solidFill>
              </a:rPr>
              <a:t>dopuszczalnej wielkości pomocy (EDB) na projekt </a:t>
            </a:r>
          </a:p>
          <a:p>
            <a:pPr marL="285750" indent="-285750" algn="ctr">
              <a:buFontTx/>
              <a:buChar char="-"/>
            </a:pPr>
            <a:r>
              <a:rPr lang="pl-PL" sz="2200" dirty="0">
                <a:solidFill>
                  <a:schemeClr val="accent4"/>
                </a:solidFill>
              </a:rPr>
              <a:t>pomocy (EDB) wynikającej z wnioskowanego dofinansowania </a:t>
            </a:r>
          </a:p>
          <a:p>
            <a:pPr algn="ctr"/>
            <a:r>
              <a:rPr lang="pl-PL" sz="2200" dirty="0">
                <a:solidFill>
                  <a:schemeClr val="accent4"/>
                </a:solidFill>
              </a:rPr>
              <a:t>odbywa się w Załączniku do wniosku: </a:t>
            </a:r>
            <a:r>
              <a:rPr lang="pl-PL" sz="2200" b="1" dirty="0">
                <a:solidFill>
                  <a:schemeClr val="accent4"/>
                </a:solidFill>
              </a:rPr>
              <a:t>Kalkulator pomocy publicznej</a:t>
            </a:r>
          </a:p>
        </p:txBody>
      </p:sp>
      <p:sp>
        <p:nvSpPr>
          <p:cNvPr id="9" name="Prostokąt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059064" y="3318234"/>
            <a:ext cx="9433048" cy="104658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</a:rPr>
              <a:t>Uwaga:</a:t>
            </a:r>
            <a:r>
              <a:rPr lang="pl-PL" sz="2000" dirty="0">
                <a:solidFill>
                  <a:schemeClr val="tx1"/>
                </a:solidFill>
              </a:rPr>
              <a:t> Niezależnie od limitów pomocowych (odnoszących się do EDB): poziom dofinansowania projektu ze środków EFRR musi spełniać warunki określone w </a:t>
            </a:r>
            <a:r>
              <a:rPr lang="pl-PL" sz="2000" b="1" dirty="0">
                <a:solidFill>
                  <a:schemeClr val="tx1"/>
                </a:solidFill>
              </a:rPr>
              <a:t>programie priorytetowym</a:t>
            </a:r>
            <a:r>
              <a:rPr lang="pl-PL" sz="2000" dirty="0">
                <a:solidFill>
                  <a:schemeClr val="tx1"/>
                </a:solidFill>
              </a:rPr>
              <a:t> (ust. 7.3.1)</a:t>
            </a:r>
          </a:p>
        </p:txBody>
      </p:sp>
      <p:sp>
        <p:nvSpPr>
          <p:cNvPr id="7" name="Prostokąt zaokrąglony 9">
            <a:extLst>
              <a:ext uri="{FF2B5EF4-FFF2-40B4-BE49-F238E27FC236}">
                <a16:creationId xmlns:a16="http://schemas.microsoft.com/office/drawing/2014/main" id="{6AD55B33-4FB2-0B8B-7E7A-0DC21A987C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759447" y="4692408"/>
            <a:ext cx="8032283" cy="163591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Dokument pn. </a:t>
            </a:r>
            <a:r>
              <a:rPr kumimoji="0" lang="pl-PL" sz="22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Metodyka wyliczenia maksymalnej wysokości dofinansowania </a:t>
            </a:r>
            <a:r>
              <a:rPr kumimoji="0" lang="pl-PL" sz="2200" b="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(dostępny na stronie naboru) łączy zasady dopuszczalności pomocy publicznej oraz pozostałe zasady naboru – </a:t>
            </a:r>
            <a:r>
              <a:rPr kumimoji="0" lang="pl-PL" sz="2200" b="0" i="0" u="sng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konieczne zapoznanie się z jej treścią!!!</a:t>
            </a:r>
            <a:endParaRPr kumimoji="0" lang="pl-PL" sz="2200" b="1" i="0" u="sng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959270C-5C5F-7B42-F706-AAAE3C2CDF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24</a:t>
            </a:fld>
            <a:endParaRPr lang="pl-PL" altLang="pl-PL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E499B7D-F3AD-57AB-7AC0-96764AC7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26" y="6423859"/>
            <a:ext cx="10555178" cy="104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765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F41CC9D9-3570-F1F5-ECF3-011D406141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373982" y="7308229"/>
            <a:ext cx="10962529" cy="2514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Tytuł 1">
            <a:extLst>
              <a:ext uri="{FF2B5EF4-FFF2-40B4-BE49-F238E27FC236}">
                <a16:creationId xmlns:a16="http://schemas.microsoft.com/office/drawing/2014/main" id="{E0154476-4BD8-A016-5EEC-16102C19128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2027522" y="5105238"/>
            <a:ext cx="9433048" cy="55351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rmAutofit/>
          </a:bodyPr>
          <a:lstStyle>
            <a:lvl1pPr algn="l" defTabSz="1007943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 algn="ctr">
              <a:defRPr/>
            </a:pPr>
            <a:r>
              <a:rPr lang="pl-PL" altLang="pl-PL" sz="3200" dirty="0">
                <a:solidFill>
                  <a:srgbClr val="002073"/>
                </a:solidFill>
                <a:latin typeface="Open Sans" panose="020B0806030504020204" pitchFamily="34" charset="0"/>
                <a:cs typeface="Open Sans" panose="020B0806030504020204" pitchFamily="34" charset="0"/>
              </a:rPr>
              <a:t>Dziękujemy za uwagę.</a:t>
            </a:r>
            <a:endParaRPr lang="pl-PL" altLang="pl-PL" sz="1800" b="0" dirty="0">
              <a:solidFill>
                <a:srgbClr val="002073"/>
              </a:solidFill>
              <a:latin typeface="Open Sans" panose="020B0806030504020204" pitchFamily="34" charset="0"/>
              <a:cs typeface="Open Sans" panose="020B0806030504020204" pitchFamily="34" charset="0"/>
            </a:endParaRPr>
          </a:p>
        </p:txBody>
      </p:sp>
      <p:sp>
        <p:nvSpPr>
          <p:cNvPr id="5" name="Tytuł 1">
            <a:extLst>
              <a:ext uri="{FF2B5EF4-FFF2-40B4-BE49-F238E27FC236}">
                <a16:creationId xmlns:a16="http://schemas.microsoft.com/office/drawing/2014/main" id="{418E5255-1E55-91C6-5533-1D99C144A2B4}"/>
              </a:ext>
            </a:extLst>
          </p:cNvPr>
          <p:cNvSpPr txBox="1">
            <a:spLocks/>
          </p:cNvSpPr>
          <p:nvPr/>
        </p:nvSpPr>
        <p:spPr bwMode="auto">
          <a:xfrm>
            <a:off x="2003363" y="5629492"/>
            <a:ext cx="9433048" cy="1030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4572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6pPr>
            <a:lvl7pPr marL="9144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7pPr>
            <a:lvl8pPr marL="13716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8pPr>
            <a:lvl9pPr marL="18288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ts val="3000"/>
              </a:lnSpc>
            </a:pPr>
            <a:r>
              <a:rPr lang="pl-PL" altLang="pl-PL" sz="1400" b="0" dirty="0">
                <a:latin typeface="Open Sans" panose="020B0806030504020204" pitchFamily="34" charset="0"/>
                <a:cs typeface="Open Sans" panose="020B0806030504020204" pitchFamily="34" charset="0"/>
              </a:rPr>
              <a:t>Zapraszamy na stronę:</a:t>
            </a:r>
          </a:p>
          <a:p>
            <a:pPr algn="ctr" eaLnBrk="1" hangingPunct="1">
              <a:lnSpc>
                <a:spcPts val="3000"/>
              </a:lnSpc>
            </a:pPr>
            <a:r>
              <a:rPr lang="pl-PL" altLang="pl-PL" sz="1400" b="0" u="sng" dirty="0">
                <a:solidFill>
                  <a:srgbClr val="554B97"/>
                </a:solidFill>
                <a:latin typeface="Open Sans" panose="020B0806030504020204" pitchFamily="34" charset="0"/>
                <a:cs typeface="Open Sans" panose="020B0806030504020204" pitchFamily="34" charset="0"/>
              </a:rPr>
              <a:t>www.gov.pl/web/nfosigw/fundusze-europejskie-dla-polski-wschodniej</a:t>
            </a:r>
          </a:p>
        </p:txBody>
      </p:sp>
      <p:pic>
        <p:nvPicPr>
          <p:cNvPr id="12" name="Obraz 11">
            <a:extLst>
              <a:ext uri="{FF2B5EF4-FFF2-40B4-BE49-F238E27FC236}">
                <a16:creationId xmlns:a16="http://schemas.microsoft.com/office/drawing/2014/main" id="{F2282ECE-8036-E74F-BE8E-8B76322C8C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92" b="35926"/>
          <a:stretch/>
        </p:blipFill>
        <p:spPr>
          <a:xfrm>
            <a:off x="469" y="619275"/>
            <a:ext cx="13438837" cy="4224514"/>
          </a:xfrm>
          <a:prstGeom prst="rect">
            <a:avLst/>
          </a:prstGeom>
        </p:spPr>
      </p:pic>
      <p:pic>
        <p:nvPicPr>
          <p:cNvPr id="3" name="Obraz 2">
            <a:extLst>
              <a:ext uri="{FF2B5EF4-FFF2-40B4-BE49-F238E27FC236}">
                <a16:creationId xmlns:a16="http://schemas.microsoft.com/office/drawing/2014/main" id="{03F14E8A-BEB4-530C-9C9D-B798CF3C3C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163" y="6373231"/>
            <a:ext cx="11139885" cy="1104560"/>
          </a:xfrm>
          <a:prstGeom prst="rect">
            <a:avLst/>
          </a:prstGeom>
        </p:spPr>
      </p:pic>
      <p:sp>
        <p:nvSpPr>
          <p:cNvPr id="9" name="Prostokąt 8">
            <a:extLst>
              <a:ext uri="{FF2B5EF4-FFF2-40B4-BE49-F238E27FC236}">
                <a16:creationId xmlns:a16="http://schemas.microsoft.com/office/drawing/2014/main" id="{67375712-A713-AEC7-28B5-3B03D1186F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37" y="619274"/>
            <a:ext cx="8300926" cy="2096613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10" name="Obraz 9">
            <a:extLst>
              <a:ext uri="{FF2B5EF4-FFF2-40B4-BE49-F238E27FC236}">
                <a16:creationId xmlns:a16="http://schemas.microsoft.com/office/drawing/2014/main" id="{1702BBD5-886F-6A8E-10AD-BA6163FF19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693" y="620981"/>
            <a:ext cx="8352723" cy="352572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D6FACC1-2E1C-7635-6D2D-CBD91C1F9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9100" y="323453"/>
            <a:ext cx="10861095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pl-PL" sz="2800" b="1" dirty="0">
                <a:solidFill>
                  <a:srgbClr val="00207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Czy dofinansowanie projektu w ramach naboru wiąże się z przyznaniem pomocy publicznej?</a:t>
            </a:r>
            <a:endParaRPr lang="pl-PL" dirty="0"/>
          </a:p>
        </p:txBody>
      </p:sp>
      <p:sp>
        <p:nvSpPr>
          <p:cNvPr id="6" name="Objaśnienie: strzałka w lewo 5">
            <a:extLst>
              <a:ext uri="{FF2B5EF4-FFF2-40B4-BE49-F238E27FC236}">
                <a16:creationId xmlns:a16="http://schemas.microsoft.com/office/drawing/2014/main" id="{D0126E51-0BB3-9FE5-7131-CA878DD58F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695386" y="2627709"/>
            <a:ext cx="3096344" cy="1296144"/>
          </a:xfrm>
          <a:prstGeom prst="leftArrowCallou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rgbClr val="002060"/>
                </a:solidFill>
              </a:rPr>
              <a:t>Pomoc publiczna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5FCB80A-ADC9-1848-7920-6826A6EA1B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4520" y="1530563"/>
            <a:ext cx="5321351" cy="4553530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pl-PL" sz="1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 instrument finansowy oferowany w ramach naboru składają się:</a:t>
            </a:r>
          </a:p>
          <a:p>
            <a:pPr marL="0" indent="0">
              <a:spcBef>
                <a:spcPts val="600"/>
              </a:spcBef>
              <a:buNone/>
            </a:pPr>
            <a:endParaRPr lang="pl-PL" sz="18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pl-PL" sz="1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Dotacja ze środków EFRR (dotacja IF)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Pożyczka ze środków EFRR (pożyczka IF)</a:t>
            </a:r>
            <a:r>
              <a:rPr lang="pl-PL" sz="1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tj. pożyczka preferencyjna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pl-PL" sz="1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pl-PL" sz="1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pl-PL" sz="1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Pożyczka NFOŚiGW, tj. pożyczka na warunkach rynkowych</a:t>
            </a:r>
            <a:endParaRPr lang="pl-PL" sz="16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7" name="Objaśnienie: strzałka w lewo 6">
            <a:extLst>
              <a:ext uri="{FF2B5EF4-FFF2-40B4-BE49-F238E27FC236}">
                <a16:creationId xmlns:a16="http://schemas.microsoft.com/office/drawing/2014/main" id="{AB0F94C2-398B-CCC3-6803-855D28D4B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695386" y="4436716"/>
            <a:ext cx="3096344" cy="1188312"/>
          </a:xfrm>
          <a:prstGeom prst="leftArrowCallou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solidFill>
                  <a:srgbClr val="002060"/>
                </a:solidFill>
              </a:rPr>
              <a:t>Brak korzyści = brak pomocy publicznej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959270C-5C5F-7B42-F706-AAAE3C2CDF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3</a:t>
            </a:fld>
            <a:endParaRPr lang="pl-PL" altLang="pl-PL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E499B7D-F3AD-57AB-7AC0-96764AC7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26" y="6423859"/>
            <a:ext cx="10555178" cy="1046584"/>
          </a:xfrm>
          <a:prstGeom prst="rect">
            <a:avLst/>
          </a:prstGeom>
        </p:spPr>
      </p:pic>
      <p:sp>
        <p:nvSpPr>
          <p:cNvPr id="9" name="Nawias klamrowy zamykający 8">
            <a:extLst>
              <a:ext uri="{FF2B5EF4-FFF2-40B4-BE49-F238E27FC236}">
                <a16:creationId xmlns:a16="http://schemas.microsoft.com/office/drawing/2014/main" id="{385D50C9-C472-9716-DE16-8E3BBA60F2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875601" y="2555701"/>
            <a:ext cx="348342" cy="136815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69239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ytuł 14">
            <a:extLst>
              <a:ext uri="{FF2B5EF4-FFF2-40B4-BE49-F238E27FC236}">
                <a16:creationId xmlns:a16="http://schemas.microsoft.com/office/drawing/2014/main" id="{3461AAC7-DAEA-2482-E670-67E5A8B9CA5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2399507" y="360363"/>
            <a:ext cx="8640763" cy="1619251"/>
          </a:xfrm>
        </p:spPr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Najważniejsze informacje</a:t>
            </a:r>
          </a:p>
        </p:txBody>
      </p:sp>
      <p:sp>
        <p:nvSpPr>
          <p:cNvPr id="5" name="Tytuł 1">
            <a:extLst>
              <a:ext uri="{FF2B5EF4-FFF2-40B4-BE49-F238E27FC236}">
                <a16:creationId xmlns:a16="http://schemas.microsoft.com/office/drawing/2014/main" id="{CDA37B94-D69E-4778-362F-9CA42162589C}"/>
              </a:ext>
            </a:extLst>
          </p:cNvPr>
          <p:cNvSpPr txBox="1">
            <a:spLocks/>
          </p:cNvSpPr>
          <p:nvPr/>
        </p:nvSpPr>
        <p:spPr bwMode="auto">
          <a:xfrm>
            <a:off x="2831455" y="251445"/>
            <a:ext cx="9317852" cy="5988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4572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6pPr>
            <a:lvl7pPr marL="9144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7pPr>
            <a:lvl8pPr marL="13716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8pPr>
            <a:lvl9pPr marL="18288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pl-PL" dirty="0"/>
              <a:t>		Uregulowania prawne</a:t>
            </a:r>
            <a:br>
              <a:rPr lang="pl-PL" dirty="0"/>
            </a:br>
            <a:r>
              <a:rPr lang="pl-PL" sz="2400" dirty="0"/>
              <a:t>Pomoc inna niż pomoc de </a:t>
            </a:r>
            <a:r>
              <a:rPr lang="pl-PL" sz="2400" dirty="0" err="1"/>
              <a:t>minimis</a:t>
            </a:r>
            <a:endParaRPr lang="pl-PL" sz="2400" dirty="0"/>
          </a:p>
          <a:p>
            <a:pPr>
              <a:lnSpc>
                <a:spcPct val="150000"/>
              </a:lnSpc>
            </a:pPr>
            <a:endParaRPr lang="pl-PL" sz="1000" dirty="0"/>
          </a:p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pl-PL" sz="1600" dirty="0"/>
              <a:t>Rozporządzenie Ministra Klimatu i Środowiska z dnia 22 listopada 2023 r. w sprawie udzielania pomocy publicznej na inwestycje w sieć dystrybucji w obszarze efektywnego energetycznie systemu ciepłowniczego i chłodniczego w ramach programu „Fundusze Europejskie na Infrastrukturę, Klimat, Środowisko 2021–2027” (Dz.U. 2023 poz. 2558) </a:t>
            </a:r>
          </a:p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pl-PL" sz="1600" dirty="0"/>
              <a:t>Rozporządzenie Ministra Klimatu i Środowiska z dnia 22 listopada 2023 r. w sprawie udzielania pomocy publicznej w obszarze energetyki i środowiska w ramach programu "Fundusze Europejskie na Infrastrukturę, Klimat, Środowisko 2021-2027" (Dz.U. 2023 poz. 2557) (przeznaczenie pomocy wskazane w § 6 pkt 6) </a:t>
            </a:r>
          </a:p>
          <a:p>
            <a:pPr>
              <a:lnSpc>
                <a:spcPct val="100000"/>
              </a:lnSpc>
            </a:pPr>
            <a:endParaRPr lang="pl-PL" sz="1600" dirty="0"/>
          </a:p>
          <a:p>
            <a:pPr marL="457200" indent="-4572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pl-PL" sz="1600" dirty="0"/>
              <a:t>Rozporządzenie Komisji (UE) nr 651/2014 z dnia 17 czerwca 2014 r. uznające niektóre rodzaje pomocy za zgodne z rynkiem wewnętrznym w zastosowaniu art. 107 i 108 Traktatu (przeznaczenie pomocy wskazane w art. 46)</a:t>
            </a:r>
          </a:p>
          <a:p>
            <a:pPr>
              <a:lnSpc>
                <a:spcPct val="150000"/>
              </a:lnSpc>
            </a:pPr>
            <a:r>
              <a:rPr lang="pl-PL" sz="2400" dirty="0"/>
              <a:t>Pomoc de </a:t>
            </a:r>
            <a:r>
              <a:rPr lang="pl-PL" sz="2400" dirty="0" err="1"/>
              <a:t>minimis</a:t>
            </a:r>
            <a:endParaRPr lang="pl-PL" sz="2400" dirty="0"/>
          </a:p>
          <a:p>
            <a:pPr>
              <a:lnSpc>
                <a:spcPct val="150000"/>
              </a:lnSpc>
            </a:pPr>
            <a:endParaRPr lang="pl-PL" sz="1000" dirty="0"/>
          </a:p>
          <a:p>
            <a:pPr marL="447675" lvl="1" indent="-447675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pl-PL" sz="1600" dirty="0"/>
              <a:t>Rozporządzenie Komisji (UE) 2023/2831 z dnia 13 grudnia 2023 r. w sprawie stosowania art. 107 i 108 Traktatu o funkcjonowaniu Unii Europejskiej do pomocy de </a:t>
            </a:r>
            <a:r>
              <a:rPr lang="pl-PL" sz="1600" dirty="0" err="1"/>
              <a:t>minimis</a:t>
            </a:r>
            <a:r>
              <a:rPr lang="pl-PL" sz="1600" dirty="0"/>
              <a:t> (Dz. Urz. UE L z 15.12.2023)</a:t>
            </a:r>
          </a:p>
          <a:p>
            <a:br>
              <a:rPr lang="pl-PL" dirty="0"/>
            </a:br>
            <a:endParaRPr lang="pl-PL" dirty="0"/>
          </a:p>
        </p:txBody>
      </p:sp>
      <p:sp>
        <p:nvSpPr>
          <p:cNvPr id="29698" name="Symbol zastępczy numeru slajdu 3">
            <a:extLst>
              <a:ext uri="{FF2B5EF4-FFF2-40B4-BE49-F238E27FC236}">
                <a16:creationId xmlns:a16="http://schemas.microsoft.com/office/drawing/2014/main" id="{E0CAB31B-18C4-CE06-EFE9-5D5BA78411EA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E2F5FD6E-0448-46C9-92D4-F7FFFF044C1D}" type="slidenum">
              <a:rPr lang="pl-PL" altLang="pl-PL" smtClean="0">
                <a:solidFill>
                  <a:schemeClr val="tx2"/>
                </a:solidFill>
                <a:latin typeface="Open Sans" panose="020B0806030504020204" pitchFamily="34" charset="0"/>
              </a:rPr>
              <a:pPr/>
              <a:t>4</a:t>
            </a:fld>
            <a:endParaRPr lang="pl-PL" altLang="pl-PL">
              <a:solidFill>
                <a:schemeClr val="tx2"/>
              </a:solidFill>
              <a:latin typeface="Open Sans" panose="020B0806030504020204" pitchFamily="34" charset="0"/>
            </a:endParaRP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A8D6727F-92DC-8074-D290-B9EA3703D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26" y="6423859"/>
            <a:ext cx="10555178" cy="1046584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913D15BC-0550-FFEA-FE79-A2C9AF8F1B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215" y="1972904"/>
            <a:ext cx="2376264" cy="273630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D52E63F4-918A-D90A-AB94-4C0AAA429A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272871" y="1547588"/>
            <a:ext cx="4510911" cy="3816425"/>
          </a:xfrm>
          <a:prstGeom prst="rect">
            <a:avLst/>
          </a:prstGeom>
          <a:solidFill>
            <a:srgbClr val="93C67B"/>
          </a:solidFill>
          <a:ln>
            <a:solidFill>
              <a:srgbClr val="BDBD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Rozporządzenie Ministra Klimatu i Środowiska z dnia 22 listopada 2023 r. w sprawie udzielania pomocy publicznej na inwestycje w sieć dystrybucji w obszarze efektywnego energetycznie systemu ciepłowniczego i chłodniczego w ramach programu „Fundusze Europejskie na Infrastrukturę, Klimat, Środowisko 2021–2027”</a:t>
            </a:r>
            <a:endParaRPr lang="pl-PL" sz="2000" dirty="0">
              <a:solidFill>
                <a:srgbClr val="93C67B"/>
              </a:solidFill>
            </a:endParaRP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A8B37C1F-33F0-38EB-D83D-953023B3AE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/>
        </p:nvSpPr>
        <p:spPr>
          <a:xfrm>
            <a:off x="6791896" y="827510"/>
            <a:ext cx="5281252" cy="5040560"/>
          </a:xfrm>
          <a:prstGeom prst="rect">
            <a:avLst/>
          </a:prstGeom>
          <a:solidFill>
            <a:srgbClr val="00B050"/>
          </a:solidFill>
          <a:ln>
            <a:solidFill>
              <a:srgbClr val="554B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Dotyczy pomocy przeznaczonej na sieć ciepłowniczą/chłodniczą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(działania obligatoryjne)</a:t>
            </a:r>
            <a:endParaRPr kumimoji="0" lang="pl-PL" sz="3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698" name="Symbol zastępczy numeru slajdu 3">
            <a:extLst>
              <a:ext uri="{FF2B5EF4-FFF2-40B4-BE49-F238E27FC236}">
                <a16:creationId xmlns:a16="http://schemas.microsoft.com/office/drawing/2014/main" id="{E0CAB31B-18C4-CE06-EFE9-5D5BA78411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E2F5FD6E-0448-46C9-92D4-F7FFFF044C1D}" type="slidenum">
              <a:rPr lang="pl-PL" altLang="pl-PL" smtClean="0">
                <a:solidFill>
                  <a:schemeClr val="tx2"/>
                </a:solidFill>
                <a:latin typeface="Open Sans" panose="020B0806030504020204" pitchFamily="34" charset="0"/>
              </a:rPr>
              <a:pPr/>
              <a:t>5</a:t>
            </a:fld>
            <a:endParaRPr lang="pl-PL" altLang="pl-PL">
              <a:solidFill>
                <a:schemeClr val="tx2"/>
              </a:solidFill>
              <a:latin typeface="Open Sans" panose="020B0806030504020204" pitchFamily="34" charset="0"/>
            </a:endParaRP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A8D6727F-92DC-8074-D290-B9EA3703D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26" y="6423859"/>
            <a:ext cx="10555178" cy="1046584"/>
          </a:xfrm>
          <a:prstGeom prst="rect">
            <a:avLst/>
          </a:prstGeom>
        </p:spPr>
      </p:pic>
      <p:sp>
        <p:nvSpPr>
          <p:cNvPr id="5" name="Tytuł 4">
            <a:extLst>
              <a:ext uri="{FF2B5EF4-FFF2-40B4-BE49-F238E27FC236}">
                <a16:creationId xmlns:a16="http://schemas.microsoft.com/office/drawing/2014/main" id="{EE4ED845-D96D-EFAD-F81C-0C9AE2B3BB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9102" y="-1080001"/>
            <a:ext cx="10861093" cy="1080001"/>
          </a:xfr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pl-PL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190753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>
            <a:extLst>
              <a:ext uri="{FF2B5EF4-FFF2-40B4-BE49-F238E27FC236}">
                <a16:creationId xmlns:a16="http://schemas.microsoft.com/office/drawing/2014/main" id="{5AEA4966-6EE5-DB3E-D872-EEE6849403C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47279" y="359835"/>
            <a:ext cx="10861094" cy="1080121"/>
          </a:xfrm>
          <a:prstGeom prst="rect">
            <a:avLst/>
          </a:prstGeom>
          <a:solidFill>
            <a:schemeClr val="accent2"/>
          </a:solidFill>
          <a:ln w="12700" cap="flat" cmpd="sng" algn="ctr">
            <a:solidFill>
              <a:srgbClr val="BDBDE9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006475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r>
              <a:rPr kumimoji="0" lang="pl-PL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Przeznaczenie: pomoc na sieci dystrybucji w ramach efektywnego energetycznie systemu ciepłowniczego/chłodniczego</a:t>
            </a:r>
            <a:endParaRPr kumimoji="0" lang="pl-PL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5FCB80A-ADC9-1848-7920-6826A6EA1B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7279" y="1439957"/>
            <a:ext cx="10861094" cy="4983901"/>
          </a:xfrm>
        </p:spPr>
        <p:txBody>
          <a:bodyPr>
            <a:normAutofit/>
          </a:bodyPr>
          <a:lstStyle/>
          <a:p>
            <a:pPr marL="0" lvl="0" indent="0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None/>
            </a:pPr>
            <a:endParaRPr lang="pl-PL" sz="20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50825" lvl="0" indent="-250825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Font typeface="Wingdings" panose="05000000000000000000" pitchFamily="2" charset="2"/>
              <a:buChar char="Ø"/>
            </a:pPr>
            <a:r>
              <a:rPr lang="pl-PL" sz="2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Ogólne warunki dopuszczalności pomocy:</a:t>
            </a:r>
          </a:p>
          <a:p>
            <a:pPr marL="625475" lvl="0" indent="-357188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pl-PL" sz="2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Pomoc nie udzielana przedsiębiorcy w trudnej sytuacji</a:t>
            </a:r>
          </a:p>
          <a:p>
            <a:pPr marL="625475" lvl="0" indent="-357188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pl-PL" sz="2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Pomoc nie udzielana przedsiębiorcy, na którym ciąży obowiązek zwrotu pomocy (udzielonej przez Rzeczpospolita Polską) wynikający z decyzji KE</a:t>
            </a:r>
          </a:p>
          <a:p>
            <a:pPr marL="625475" lvl="0" indent="-357188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pl-PL" sz="2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Efekt zachęty</a:t>
            </a:r>
          </a:p>
          <a:p>
            <a:pPr marL="625475" indent="-357188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pl-PL" sz="2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Dopuszczalna wielkość pomocy</a:t>
            </a:r>
          </a:p>
          <a:p>
            <a:pPr marL="625475" lvl="0" indent="-357188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pl-PL" sz="28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Koszty kwalifikujące się do objęcia pomocą</a:t>
            </a:r>
          </a:p>
          <a:p>
            <a:pPr marL="0" lvl="0" indent="0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None/>
            </a:pPr>
            <a:endParaRPr lang="pl-PL" sz="2000" dirty="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959270C-5C5F-7B42-F706-AAAE3C2CDF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6</a:t>
            </a:fld>
            <a:endParaRPr lang="pl-PL" altLang="pl-PL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E499B7D-F3AD-57AB-7AC0-96764AC7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26" y="6423859"/>
            <a:ext cx="10555178" cy="104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962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>
            <a:extLst>
              <a:ext uri="{FF2B5EF4-FFF2-40B4-BE49-F238E27FC236}">
                <a16:creationId xmlns:a16="http://schemas.microsoft.com/office/drawing/2014/main" id="{5AEA4966-6EE5-DB3E-D872-EEE6849403C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75200" y="233177"/>
            <a:ext cx="10861094" cy="675710"/>
          </a:xfrm>
          <a:prstGeom prst="rect">
            <a:avLst/>
          </a:prstGeom>
          <a:solidFill>
            <a:schemeClr val="bg2">
              <a:lumMod val="85000"/>
            </a:schemeClr>
          </a:solidFill>
          <a:ln w="12700" cap="flat" cmpd="sng" algn="ctr">
            <a:solidFill>
              <a:srgbClr val="BDBDE9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006475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Przedsiębiorca w trudnej sytuacji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5FCB80A-ADC9-1848-7920-6826A6EA1B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5231" y="973027"/>
            <a:ext cx="12025336" cy="5628123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454"/>
              </a:spcBef>
              <a:spcAft>
                <a:spcPts val="544"/>
              </a:spcAft>
              <a:buSzPct val="100000"/>
              <a:buNone/>
              <a:defRPr/>
            </a:pPr>
            <a:r>
              <a:rPr lang="pl-PL" alt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Przedsiębiorca jest w trudnej sytuacji:</a:t>
            </a:r>
          </a:p>
          <a:p>
            <a:pPr marL="311079" indent="-311079">
              <a:lnSpc>
                <a:spcPct val="100000"/>
              </a:lnSpc>
              <a:buSzPct val="100000"/>
              <a:buFont typeface="Wingdings" panose="05000000000000000000" pitchFamily="2" charset="2"/>
              <a:buChar char="ü"/>
              <a:tabLst>
                <a:tab pos="164181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  <a:defRPr/>
            </a:pPr>
            <a:r>
              <a:rPr lang="pl-PL" alt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przypadku przedsiębiorstw dużych oraz przedsiębiorstw MŚP, które istnieją co najmniej trzy lata: ponad połowa subskrybowanego kapitału podstawowego/kapitału wskazanego w sprawozdaniach finansowych została utracona w efekcie zakumulowanych strat</a:t>
            </a:r>
          </a:p>
          <a:p>
            <a:pPr marL="311079" indent="-311079">
              <a:lnSpc>
                <a:spcPct val="100000"/>
              </a:lnSpc>
              <a:spcBef>
                <a:spcPts val="544"/>
              </a:spcBef>
              <a:buSzPct val="100000"/>
              <a:buFont typeface="Wingdings" panose="05000000000000000000" pitchFamily="2" charset="2"/>
              <a:buChar char="ü"/>
              <a:tabLst>
                <a:tab pos="164181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  <a:defRPr/>
            </a:pPr>
            <a:r>
              <a:rPr lang="pl-PL" alt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jeśli przedsiębiorstwo podlega zbiorowemu postępowaniu w związku z niewypłacalnością lub zgodnie z prawem krajowym spełnia kryteria objęcia takim podstępowaniem</a:t>
            </a:r>
          </a:p>
          <a:p>
            <a:pPr marL="311079" indent="-311079">
              <a:lnSpc>
                <a:spcPct val="100000"/>
              </a:lnSpc>
              <a:spcBef>
                <a:spcPts val="544"/>
              </a:spcBef>
              <a:buSzPct val="100000"/>
              <a:buFont typeface="Wingdings" panose="05000000000000000000" pitchFamily="2" charset="2"/>
              <a:buChar char="ü"/>
              <a:tabLst>
                <a:tab pos="164181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  <a:defRPr/>
            </a:pPr>
            <a:r>
              <a:rPr lang="pl-PL" alt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jeśli otrzymał pomoc na ratowanie i nie spłacił do tej pory pożyczki ani nie zakończył umowy gwarancji lub otrzymał pomoc na restrukturyzację i nadal podlega planowi restrukturyzacyjnemu (realizuje plan)</a:t>
            </a:r>
          </a:p>
          <a:p>
            <a:pPr marL="311079" indent="-311079">
              <a:lnSpc>
                <a:spcPct val="100000"/>
              </a:lnSpc>
              <a:spcBef>
                <a:spcPts val="544"/>
              </a:spcBef>
              <a:buSzPct val="100000"/>
              <a:buFont typeface="Wingdings" panose="05000000000000000000" pitchFamily="2" charset="2"/>
              <a:buChar char="ü"/>
              <a:tabLst>
                <a:tab pos="164181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  <a:defRPr/>
            </a:pPr>
            <a:r>
              <a:rPr lang="pl-PL" alt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przypadku dużego przedsiębiorstwa, jeśli w ciągu ostatnich dwóch lat:</a:t>
            </a:r>
          </a:p>
          <a:p>
            <a:pPr marL="557349" indent="-311079">
              <a:lnSpc>
                <a:spcPct val="100000"/>
              </a:lnSpc>
              <a:spcBef>
                <a:spcPts val="544"/>
              </a:spcBef>
              <a:buSzPct val="100000"/>
              <a:buFont typeface="Arial" panose="020B0604020202020204" pitchFamily="34" charset="0"/>
              <a:buChar char="•"/>
              <a:tabLst>
                <a:tab pos="483900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  <a:defRPr/>
            </a:pPr>
            <a:r>
              <a:rPr lang="pl-PL" alt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księgowy stosunek wartości kapitału obcego do kapitału własnego tego przedsiębiorstwa przekracza 7,5 oraz</a:t>
            </a:r>
          </a:p>
          <a:p>
            <a:pPr marL="557349" indent="-311079">
              <a:lnSpc>
                <a:spcPct val="100000"/>
              </a:lnSpc>
              <a:spcBef>
                <a:spcPts val="544"/>
              </a:spcBef>
              <a:buSzPct val="100000"/>
              <a:buFont typeface="Arial" panose="020B0604020202020204" pitchFamily="34" charset="0"/>
              <a:buChar char="•"/>
              <a:tabLst>
                <a:tab pos="483900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  <a:defRPr/>
            </a:pPr>
            <a:r>
              <a:rPr lang="pl-PL" alt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wskaźnik pokrycia odsetek zyskiem EBITDA (wynik na działalności operacyjnej + amortyzacja) (czyli: EBITDA/odsetki) tego przedsiębiorstwa wynosi poniżej 1,0. </a:t>
            </a:r>
          </a:p>
          <a:p>
            <a:pPr marL="0" lvl="0" indent="0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None/>
            </a:pPr>
            <a:endParaRPr lang="pl-PL" sz="2000" dirty="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7" name="Objaśnienie ze strzałką w górę 6"/>
          <p:cNvSpPr/>
          <p:nvPr/>
        </p:nvSpPr>
        <p:spPr>
          <a:xfrm>
            <a:off x="1751335" y="5180060"/>
            <a:ext cx="9937104" cy="1211729"/>
          </a:xfrm>
          <a:prstGeom prst="upArrowCallout">
            <a:avLst/>
          </a:prstGeom>
          <a:solidFill>
            <a:srgbClr val="A6D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Tx/>
              <a:buChar char="-"/>
            </a:pPr>
            <a:r>
              <a:rPr lang="pl-PL" sz="1600" dirty="0">
                <a:solidFill>
                  <a:schemeClr val="tx1"/>
                </a:solidFill>
              </a:rPr>
              <a:t>należy odpowiedzieć na pytania 1-7 w części B załącznika do wniosku Formularz informacji przedstawianych przy ubieganiu się o pomoc inną niż pomoc de </a:t>
            </a:r>
            <a:r>
              <a:rPr lang="pl-PL" sz="1600" dirty="0" err="1">
                <a:solidFill>
                  <a:schemeClr val="tx1"/>
                </a:solidFill>
              </a:rPr>
              <a:t>minimis</a:t>
            </a:r>
            <a:endParaRPr lang="pl-PL" sz="1600" dirty="0">
              <a:solidFill>
                <a:schemeClr val="tx1"/>
              </a:solidFill>
            </a:endParaRPr>
          </a:p>
          <a:p>
            <a:pPr marL="171450" indent="-171450">
              <a:buFontTx/>
              <a:buChar char="-"/>
            </a:pPr>
            <a:r>
              <a:rPr lang="pl-PL" sz="1600" dirty="0">
                <a:solidFill>
                  <a:schemeClr val="tx1"/>
                </a:solidFill>
              </a:rPr>
              <a:t>weryfikacja na podstawie sprawozdań finansowych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959270C-5C5F-7B42-F706-AAAE3C2CDF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7</a:t>
            </a:fld>
            <a:endParaRPr lang="pl-PL" altLang="pl-PL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E499B7D-F3AD-57AB-7AC0-96764AC7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26" y="6423859"/>
            <a:ext cx="10555178" cy="104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2001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959270C-5C5F-7B42-F706-AAAE3C2CDF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8</a:t>
            </a:fld>
            <a:endParaRPr lang="pl-PL" altLang="pl-PL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E499B7D-F3AD-57AB-7AC0-96764AC7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26" y="6423859"/>
            <a:ext cx="10555178" cy="1046584"/>
          </a:xfrm>
          <a:prstGeom prst="rect">
            <a:avLst/>
          </a:prstGeom>
        </p:spPr>
      </p:pic>
      <p:sp>
        <p:nvSpPr>
          <p:cNvPr id="6" name="Tytuł 5">
            <a:extLst>
              <a:ext uri="{FF2B5EF4-FFF2-40B4-BE49-F238E27FC236}">
                <a16:creationId xmlns:a16="http://schemas.microsoft.com/office/drawing/2014/main" id="{5AEA4966-6EE5-DB3E-D872-EEE6849403C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103263" y="251446"/>
            <a:ext cx="10861094" cy="576064"/>
          </a:xfrm>
          <a:prstGeom prst="rect">
            <a:avLst/>
          </a:prstGeom>
          <a:solidFill>
            <a:schemeClr val="bg2">
              <a:lumMod val="85000"/>
            </a:schemeClr>
          </a:solidFill>
          <a:ln w="12700" cap="flat" cmpd="sng" algn="ctr">
            <a:solidFill>
              <a:srgbClr val="BDBDE9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006475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Przedsiębiorca w trudnej sytuacji </a:t>
            </a:r>
          </a:p>
        </p:txBody>
      </p:sp>
      <p:pic>
        <p:nvPicPr>
          <p:cNvPr id="8" name="Obraz 7" descr="Czy którykolwiek z przedsiębiorców powiązanych, których identyfikatory podatkowe są wskazane w części A pkt 9 Formularza spełnia co najmniej jedną z przesłanek określonych w punktach 1-5?">
            <a:extLst>
              <a:ext uri="{FF2B5EF4-FFF2-40B4-BE49-F238E27FC236}">
                <a16:creationId xmlns:a16="http://schemas.microsoft.com/office/drawing/2014/main" id="{088386A1-0311-6CF6-77C7-D57A88F684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681" y="1510958"/>
            <a:ext cx="6021221" cy="811809"/>
          </a:xfrm>
          <a:prstGeom prst="rect">
            <a:avLst/>
          </a:prstGeom>
        </p:spPr>
      </p:pic>
      <p:sp>
        <p:nvSpPr>
          <p:cNvPr id="10" name="Objaśnienie ze strzałką w lewo 9"/>
          <p:cNvSpPr/>
          <p:nvPr/>
        </p:nvSpPr>
        <p:spPr>
          <a:xfrm>
            <a:off x="7007919" y="1046141"/>
            <a:ext cx="4956438" cy="1742546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5428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przypadku twierdzącej odpowiedzi („TAK”) na pytanie nr 7 w Części B Formularza informacji przedstawianych przy ubieganiu się o pomoc inną niż de </a:t>
            </a:r>
            <a:r>
              <a:rPr lang="pl-PL" sz="14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minimis</a:t>
            </a:r>
            <a:endParaRPr lang="pl-PL" sz="14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 algn="ctr" defTabSz="91440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należy załączyć informacje przygotowane zgodnie z wyjaśnieniami UOKiK (dopuszcza się uzupełnienie informacji w polu tekstowym w Części A pkt 9)</a:t>
            </a:r>
            <a:endParaRPr lang="pl-PL" sz="140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815231" y="2877334"/>
            <a:ext cx="9263807" cy="697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50"/>
              </a:spcBef>
            </a:pPr>
            <a:r>
              <a:rPr lang="pl-PL" alt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Badanie sytuacji ekonomicznej w przypadku podmiotów powiązanych - wyjaśnienia UOKiK na stronie: </a:t>
            </a:r>
          </a:p>
          <a:p>
            <a:pPr>
              <a:spcBef>
                <a:spcPts val="350"/>
              </a:spcBef>
            </a:pPr>
            <a:r>
              <a:rPr lang="pl-PL" alt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/>
              </a:rPr>
              <a:t>https://uokik.gov.pl/wyjasnienia-wzory-oraz-pomocne-pliki</a:t>
            </a:r>
            <a:endParaRPr lang="pl-PL" alt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1" name="Obraz 10" descr="tabela przykładowa">
            <a:extLst>
              <a:ext uri="{FF2B5EF4-FFF2-40B4-BE49-F238E27FC236}">
                <a16:creationId xmlns:a16="http://schemas.microsoft.com/office/drawing/2014/main" id="{F70E2260-AE6E-04C2-95A0-E315C3FEE0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5200" y="3845783"/>
            <a:ext cx="9837174" cy="2633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110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>
            <a:extLst>
              <a:ext uri="{FF2B5EF4-FFF2-40B4-BE49-F238E27FC236}">
                <a16:creationId xmlns:a16="http://schemas.microsoft.com/office/drawing/2014/main" id="{5AEA4966-6EE5-DB3E-D872-EEE6849403C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47279" y="323453"/>
            <a:ext cx="10861094" cy="720080"/>
          </a:xfrm>
          <a:prstGeom prst="rect">
            <a:avLst/>
          </a:prstGeom>
          <a:solidFill>
            <a:schemeClr val="bg2">
              <a:lumMod val="85000"/>
            </a:schemeClr>
          </a:solidFill>
          <a:ln w="12700" cap="flat" cmpd="sng" algn="ctr">
            <a:solidFill>
              <a:srgbClr val="BDBDE9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006475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399"/>
              </a:buClr>
              <a:buSzTx/>
              <a:buFontTx/>
              <a:buNone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Efekt zachęty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5FCB80A-ADC9-1848-7920-6826A6EA1B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7279" y="1042855"/>
            <a:ext cx="10861094" cy="5904296"/>
          </a:xfrm>
        </p:spPr>
        <p:txBody>
          <a:bodyPr>
            <a:normAutofit/>
          </a:bodyPr>
          <a:lstStyle/>
          <a:p>
            <a:pPr marL="250825" lvl="0" indent="-250825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Font typeface="Wingdings" panose="05000000000000000000" pitchFamily="2" charset="2"/>
              <a:buChar char="Ø"/>
            </a:pPr>
            <a:r>
              <a:rPr lang="pl-PL" sz="2800" dirty="0">
                <a:solidFill>
                  <a:srgbClr val="CC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Wniosek musi być złożony przed rozpoczęciem inwestycji</a:t>
            </a:r>
          </a:p>
          <a:p>
            <a:pPr marL="0" lvl="0" indent="0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None/>
            </a:pPr>
            <a:r>
              <a:rPr lang="pl-PL" sz="20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Rozpoczęcie inwestycji oznacza, zależnie od tego, co nastąpi najpierw:</a:t>
            </a:r>
          </a:p>
          <a:p>
            <a:pPr marL="250825" lvl="0" indent="-250825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Font typeface="Wingdings" panose="05000000000000000000" pitchFamily="2" charset="2"/>
              <a:buChar char="Ø"/>
            </a:pPr>
            <a:endParaRPr lang="pl-PL" sz="10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625475" lvl="0" indent="-357188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pl-PL" sz="20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rozpoczęcie robót budowlanych związanych z inwestycją (rozpoczęcie budowy, o którym mowa w art. 41 ust. 1 ustawy Prawo budowlane), lub </a:t>
            </a:r>
          </a:p>
          <a:p>
            <a:pPr marL="625475" indent="-357188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pl-PL" altLang="pl-PL" sz="2000" dirty="0">
                <a:solidFill>
                  <a:srgbClr val="000000"/>
                </a:solidFill>
              </a:rPr>
              <a:t>pierwsze prawnie wiążące zobowiązanie do zamówienia urządzeń, lub </a:t>
            </a:r>
          </a:p>
          <a:p>
            <a:pPr marL="625475" indent="-357188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Font typeface="Arial" panose="020B0604020202020204" pitchFamily="34" charset="0"/>
              <a:buChar char="•"/>
            </a:pPr>
            <a:r>
              <a:rPr lang="pl-PL" altLang="pl-PL" sz="2000" dirty="0">
                <a:solidFill>
                  <a:srgbClr val="000000"/>
                </a:solidFill>
              </a:rPr>
              <a:t>zobowiązanie, które sprawia, że inwestycja staje się nieodwracalna (z ekonomicznego punktu widzenia byłoby trudno zaniechać inwestycji od chwili powzięcia tego zobowiązania, np. z uwagi na znaczne straty finansowe, które inwestor musiałby ponieść w przypadku rezygnacji z inwestycji) </a:t>
            </a:r>
          </a:p>
          <a:p>
            <a:pPr marL="625475" lvl="0" indent="-357188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Font typeface="Arial" panose="020B0604020202020204" pitchFamily="34" charset="0"/>
              <a:buChar char="•"/>
            </a:pPr>
            <a:endParaRPr lang="pl-PL" sz="2000" dirty="0">
              <a:solidFill>
                <a:srgbClr val="00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68287" lvl="0" indent="0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None/>
            </a:pPr>
            <a:r>
              <a:rPr lang="pl-PL" sz="20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 rozpoczęcie inwestycji </a:t>
            </a:r>
            <a:r>
              <a:rPr lang="pl-PL" sz="2000" u="sng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nie uznaje się </a:t>
            </a:r>
            <a:r>
              <a:rPr lang="pl-PL" sz="20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zakupu gruntu ani prac przygotowawczych takich jak uzyskanie zezwoleń i przeprowadzenie studiów wykonalności</a:t>
            </a:r>
          </a:p>
          <a:p>
            <a:pPr marL="265113" lvl="0" indent="0" defTabSz="914400">
              <a:lnSpc>
                <a:spcPct val="100000"/>
              </a:lnSpc>
              <a:spcBef>
                <a:spcPts val="363"/>
              </a:spcBef>
              <a:buClr>
                <a:srgbClr val="000000"/>
              </a:buClr>
              <a:buSzPct val="45000"/>
              <a:buNone/>
              <a:tabLst>
                <a:tab pos="164181" algn="l"/>
                <a:tab pos="406131" algn="l"/>
                <a:tab pos="813702" algn="l"/>
                <a:tab pos="1221273" algn="l"/>
                <a:tab pos="1628844" algn="l"/>
                <a:tab pos="2036415" algn="l"/>
                <a:tab pos="2443986" algn="l"/>
                <a:tab pos="2851556" algn="l"/>
                <a:tab pos="3259128" algn="l"/>
                <a:tab pos="3666698" algn="l"/>
                <a:tab pos="4074270" algn="l"/>
                <a:tab pos="4481840" algn="l"/>
                <a:tab pos="4889412" algn="l"/>
                <a:tab pos="5296982" algn="l"/>
                <a:tab pos="5704553" algn="l"/>
                <a:tab pos="6112124" algn="l"/>
                <a:tab pos="6519695" algn="l"/>
                <a:tab pos="6927266" algn="l"/>
                <a:tab pos="7334837" algn="l"/>
                <a:tab pos="7742408" algn="l"/>
                <a:tab pos="8149979" algn="l"/>
              </a:tabLst>
              <a:defRPr/>
            </a:pPr>
            <a:r>
              <a:rPr lang="pl-PL" altLang="pl-PL" sz="2000" u="sng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przypadku przetargu przeprowadzanego zgodnie z ustawą Prawo zamówień publicznych: </a:t>
            </a:r>
            <a:r>
              <a:rPr lang="pl-PL" altLang="pl-PL" sz="2000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ogłoszenie zamówienia nie stanowi rozpoczęcia prac pod warunkiem, że przewidziano możliwość unieważnienia postępowania zgodnie z art. 257 ustawy PZP</a:t>
            </a:r>
          </a:p>
          <a:p>
            <a:pPr marL="0" lvl="0" indent="0" defTabSz="1006475" eaLnBrk="0" fontAlgn="base" hangingPunct="0">
              <a:lnSpc>
                <a:spcPct val="100000"/>
              </a:lnSpc>
              <a:spcBef>
                <a:spcPts val="600"/>
              </a:spcBef>
              <a:buClr>
                <a:srgbClr val="003399"/>
              </a:buClr>
              <a:buNone/>
            </a:pPr>
            <a:endParaRPr lang="pl-PL" sz="2000" dirty="0">
              <a:solidFill>
                <a:srgbClr val="FF0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endParaRPr lang="pl-PL" dirty="0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E499B7D-F3AD-57AB-7AC0-96764AC7C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26" y="6423859"/>
            <a:ext cx="10555178" cy="1046584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959270C-5C5F-7B42-F706-AAAE3C2CDF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9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282846001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986</TotalTime>
  <Words>2359</Words>
  <Application>Microsoft Office PowerPoint</Application>
  <PresentationFormat>Niestandardowy</PresentationFormat>
  <Paragraphs>220</Paragraphs>
  <Slides>25</Slides>
  <Notes>6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25</vt:i4>
      </vt:variant>
    </vt:vector>
  </HeadingPairs>
  <TitlesOfParts>
    <vt:vector size="32" baseType="lpstr">
      <vt:lpstr>Arial</vt:lpstr>
      <vt:lpstr>Calibri</vt:lpstr>
      <vt:lpstr>Courier New</vt:lpstr>
      <vt:lpstr>Open Sans</vt:lpstr>
      <vt:lpstr>Times New Roman</vt:lpstr>
      <vt:lpstr>Wingdings</vt:lpstr>
      <vt:lpstr>Motyw pakietu Office</vt:lpstr>
      <vt:lpstr>Pomoc publiczna w programie: 8.6 Współfinansowanie projektów realizowanych w ramach Programu Fundusze Europejskie na Infrastrukturę, Klimat, Środowisko 2021-2027 (FEnIKS)  Część 4) Sieć ciepłownicza/chłodnicza efektywny system ciepłowniczy   </vt:lpstr>
      <vt:lpstr>Dofinansowanie a pomoc publiczna</vt:lpstr>
      <vt:lpstr>Czy dofinansowanie projektu w ramach naboru wiąże się z przyznaniem pomocy publicznej?</vt:lpstr>
      <vt:lpstr>Najważniejsze informacje</vt:lpstr>
      <vt:lpstr>5</vt:lpstr>
      <vt:lpstr>Przeznaczenie: pomoc na sieci dystrybucji w ramach efektywnego energetycznie systemu ciepłowniczego/chłodniczego</vt:lpstr>
      <vt:lpstr>Przedsiębiorca w trudnej sytuacji</vt:lpstr>
      <vt:lpstr>Przedsiębiorca w trudnej sytuacji </vt:lpstr>
      <vt:lpstr>Efekt zachęty</vt:lpstr>
      <vt:lpstr>Dodatkowe warunki dopuszczalności</vt:lpstr>
      <vt:lpstr>Dopuszczalna wielkość pomocy</vt:lpstr>
      <vt:lpstr>12</vt:lpstr>
      <vt:lpstr>Przeznaczenie: pomoc na wytwarzanie lub magazynowanie energii cieplnej w ramach efektywnego energetycznie systemu ciepłowniczego/chłodniczego</vt:lpstr>
      <vt:lpstr>Intensywność pomocy</vt:lpstr>
      <vt:lpstr>Intensywność  pomocy</vt:lpstr>
      <vt:lpstr>Koszty kwalifikujące się do objęcia pomocą</vt:lpstr>
      <vt:lpstr>Dodatkowe warunki dot. pomocy</vt:lpstr>
      <vt:lpstr>Wielkość przedsiębiorstwa</vt:lpstr>
      <vt:lpstr>Wielkość przedsiębiorstwa </vt:lpstr>
      <vt:lpstr>Wielkość  przedsiębiorstwa</vt:lpstr>
      <vt:lpstr>21</vt:lpstr>
      <vt:lpstr>Przeznaczenie: pomoc na działania edukacyjne</vt:lpstr>
      <vt:lpstr>Wniosek o dofinansowanie</vt:lpstr>
      <vt:lpstr>Dokument pn. Metodyka wyliczenia maksymalnej wysokości dofinansowania (dostępny na stronie naboru) łączy zasady dopuszczalności pomocy publicznej oraz pozostałe zasady naboru – konieczne zapoznanie się z jej treścią!!!</vt:lpstr>
      <vt:lpstr>Dziękujemy za uwagę.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Sieci efektywne_Pomoc publiczna</dc:title>
  <dc:subject>Sieci efektywne_Pomoc publiczna</dc:subject>
  <dc:creator>Iwona Kudła</dc:creator>
  <cp:lastModifiedBy>Baut-Kulec Aleksandra</cp:lastModifiedBy>
  <cp:revision>101</cp:revision>
  <dcterms:created xsi:type="dcterms:W3CDTF">2022-06-22T09:40:44Z</dcterms:created>
  <dcterms:modified xsi:type="dcterms:W3CDTF">2024-12-13T10:07:49Z</dcterms:modified>
</cp:coreProperties>
</file>